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9" r:id="rId1"/>
  </p:sldMasterIdLst>
  <p:notesMasterIdLst>
    <p:notesMasterId r:id="rId10"/>
  </p:notesMasterIdLst>
  <p:sldIdLst>
    <p:sldId id="256" r:id="rId2"/>
    <p:sldId id="257" r:id="rId3"/>
    <p:sldId id="258" r:id="rId4"/>
    <p:sldId id="260" r:id="rId5"/>
    <p:sldId id="261" r:id="rId6"/>
    <p:sldId id="263" r:id="rId7"/>
    <p:sldId id="266" r:id="rId8"/>
    <p:sldId id="265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CC00FF"/>
    <a:srgbClr val="19C3FF"/>
    <a:srgbClr val="009999"/>
    <a:srgbClr val="FFFFCC"/>
    <a:srgbClr val="99CCFF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E3FDE45-AF77-4B5C-9715-49D594BDF05E}" styleName="淺色樣式 1 - 輔色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88" autoAdjust="0"/>
    <p:restoredTop sz="94474" autoAdjust="0"/>
  </p:normalViewPr>
  <p:slideViewPr>
    <p:cSldViewPr>
      <p:cViewPr varScale="1">
        <p:scale>
          <a:sx n="67" d="100"/>
          <a:sy n="67" d="100"/>
        </p:scale>
        <p:origin x="31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2C76A-2F6F-42D7-A7D0-0F147A947DCB}" type="datetimeFigureOut">
              <a:rPr lang="zh-TW" altLang="en-US" smtClean="0"/>
              <a:t>2025/4/9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FABF0-340D-4E1E-97CE-98908F176E6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94286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ABF0-340D-4E1E-97CE-98908F176E68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03286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ABF0-340D-4E1E-97CE-98908F176E68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23097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>
            <a:normAutofit/>
          </a:bodyPr>
          <a:lstStyle>
            <a:lvl1pPr algn="ctr">
              <a:defRPr sz="4000" baseline="0"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AD779-2777-4D38-B0E3-FC75E50AFF24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13578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9B4F2-6E4F-487F-A828-3AD32FA7B438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15595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DD374-F522-4FC5-953A-25408966DB44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0387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91C68-76C6-4EA8-A31E-E25C1D0CB1EC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30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9FFF2-0553-43A7-AE71-C0195099A727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03805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91C68-76C6-4EA8-A31E-E25C1D0CB1EC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0494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91C68-76C6-4EA8-A31E-E25C1D0CB1EC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67711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30584-45C2-4CD8-81C5-5358C4457091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25544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A4EC3-5BFE-4A96-AFD6-B719F26F1434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38622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91C68-76C6-4EA8-A31E-E25C1D0CB1EC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95534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91C68-76C6-4EA8-A31E-E25C1D0CB1EC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80890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491C68-76C6-4EA8-A31E-E25C1D0CB1EC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22095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-228600" algn="l" defTabSz="9144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microsoft.com/office/2007/relationships/hdphoto" Target="../media/hdphoto2.wdp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" name="Rectangle 20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TW" dirty="0">
                <a:ln>
                  <a:solidFill>
                    <a:schemeClr val="bg1"/>
                  </a:solidFill>
                </a:ln>
                <a:ea typeface="華康中黑體" panose="020B0509000000000000" pitchFamily="49" charset="-120"/>
              </a:rPr>
              <a:t>RFID</a:t>
            </a:r>
            <a:r>
              <a:rPr lang="zh-TW" altLang="en-US" dirty="0">
                <a:ln>
                  <a:solidFill>
                    <a:schemeClr val="bg1"/>
                  </a:solidFill>
                </a:ln>
                <a:ea typeface="華康中黑體" panose="020B0509000000000000" pitchFamily="49" charset="-120"/>
              </a:rPr>
              <a:t>在商業上的應用</a:t>
            </a:r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b="1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ea typeface="華康中黑體" panose="020B0509000000000000" pitchFamily="49" charset="-120"/>
              </a:rPr>
              <a:t>報告人：林志誠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b="1" cap="none" spc="0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a typeface="華康中黑體" panose="020B0509000000000000" pitchFamily="49" charset="-120"/>
              </a:rPr>
              <a:t>目錄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Clr>
                <a:srgbClr val="05FF76"/>
              </a:buClr>
              <a:buNone/>
            </a:pPr>
            <a:r>
              <a:rPr lang="zh-TW" altLang="en-US" b="1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a typeface="華康中黑體" panose="020B0509000000000000" pitchFamily="49" charset="-120"/>
              </a:rPr>
              <a:t>前言</a:t>
            </a:r>
          </a:p>
          <a:p>
            <a:pPr marL="0" indent="0">
              <a:buClr>
                <a:srgbClr val="05FF76"/>
              </a:buClr>
              <a:buNone/>
            </a:pPr>
            <a:r>
              <a:rPr lang="en-US" altLang="zh-TW" b="1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</a:rPr>
              <a:t>RFID</a:t>
            </a:r>
            <a:r>
              <a:rPr lang="zh-TW" altLang="en-US" b="1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a typeface="華康中黑體" panose="020B0509000000000000" pitchFamily="49" charset="-120"/>
              </a:rPr>
              <a:t>運作原理</a:t>
            </a:r>
          </a:p>
          <a:p>
            <a:pPr marL="0" indent="0">
              <a:buClr>
                <a:srgbClr val="05FF76"/>
              </a:buClr>
              <a:buNone/>
            </a:pPr>
            <a:r>
              <a:rPr lang="en-US" altLang="zh-TW" b="1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</a:rPr>
              <a:t>RFID</a:t>
            </a:r>
            <a:r>
              <a:rPr lang="zh-TW" altLang="en-US" b="1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a typeface="華康中黑體" panose="020B0509000000000000" pitchFamily="49" charset="-120"/>
              </a:rPr>
              <a:t>標籤的分類</a:t>
            </a:r>
          </a:p>
          <a:p>
            <a:pPr marL="0" indent="0">
              <a:buClr>
                <a:srgbClr val="05FF76"/>
              </a:buClr>
              <a:buNone/>
            </a:pPr>
            <a:r>
              <a:rPr lang="en-US" altLang="zh-TW" b="1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</a:rPr>
              <a:t>RFID</a:t>
            </a:r>
            <a:r>
              <a:rPr lang="zh-TW" altLang="en-US" b="1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a typeface="華康中黑體" panose="020B0509000000000000" pitchFamily="49" charset="-120"/>
              </a:rPr>
              <a:t>常見的應用</a:t>
            </a:r>
          </a:p>
          <a:p>
            <a:pPr marL="0" indent="0">
              <a:buClr>
                <a:srgbClr val="05FF76"/>
              </a:buClr>
              <a:buNone/>
            </a:pPr>
            <a:r>
              <a:rPr lang="en-US" altLang="zh-TW" b="1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</a:rPr>
              <a:t>Q &amp; A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b="1" cap="none" spc="0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a typeface="華康中黑體" panose="020B0509000000000000" pitchFamily="49" charset="-120"/>
              </a:rPr>
              <a:t>前言</a:t>
            </a:r>
            <a:r>
              <a:rPr lang="zh-TW" altLang="en-US" sz="5200" cap="none" spc="0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a typeface="華康中黑體" panose="020B0509000000000000" pitchFamily="49" charset="-120"/>
              </a:rPr>
              <a:t>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39552" y="1916832"/>
            <a:ext cx="8229600" cy="4530725"/>
          </a:xfrm>
        </p:spPr>
        <p:txBody>
          <a:bodyPr>
            <a:normAutofit/>
          </a:bodyPr>
          <a:lstStyle/>
          <a:p>
            <a:pPr marL="0" indent="360000" algn="just" hangingPunct="0">
              <a:buClr>
                <a:srgbClr val="05FF76"/>
              </a:buClr>
              <a:buNone/>
            </a:pPr>
            <a:r>
              <a:rPr lang="en-US" altLang="zh-TW" b="1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ea typeface="華康中黑體" panose="020B0509000000000000" pitchFamily="49" charset="-120"/>
              </a:rPr>
              <a:t>RFID</a:t>
            </a:r>
            <a:r>
              <a:rPr lang="zh-TW" altLang="en-US" b="1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ea typeface="華康中黑體" panose="020B0509000000000000" pitchFamily="49" charset="-120"/>
              </a:rPr>
              <a:t>技術使用的範圍愈來愈廣泛，本簡報將說明其運作原理與相關應用。</a:t>
            </a:r>
          </a:p>
          <a:p>
            <a:pPr marL="0" indent="360000" algn="just" hangingPunct="0">
              <a:buClr>
                <a:srgbClr val="05FF76"/>
              </a:buClr>
              <a:buNone/>
            </a:pPr>
            <a:r>
              <a:rPr lang="en-US" altLang="zh-TW" b="1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ea typeface="華康中黑體" panose="020B0509000000000000" pitchFamily="49" charset="-120"/>
              </a:rPr>
              <a:t>RFID</a:t>
            </a:r>
            <a:r>
              <a:rPr lang="zh-TW" altLang="en-US" b="1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ea typeface="華康中黑體" panose="020B0509000000000000" pitchFamily="49" charset="-120"/>
              </a:rPr>
              <a:t>是以讀取器來接收</a:t>
            </a:r>
            <a:r>
              <a:rPr lang="en-US" altLang="zh-TW" b="1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ea typeface="華康中黑體" panose="020B0509000000000000" pitchFamily="49" charset="-120"/>
              </a:rPr>
              <a:t>RFID</a:t>
            </a:r>
            <a:r>
              <a:rPr lang="zh-TW" altLang="en-US" b="1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ea typeface="華康中黑體" panose="020B0509000000000000" pitchFamily="49" charset="-120"/>
              </a:rPr>
              <a:t>標籤所發出的無線訊號，以達成物件識別、追踨、查核等目的。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cap="none" spc="0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a typeface="華康中黑體" panose="020B0509000000000000" pitchFamily="49" charset="-120"/>
              </a:rPr>
              <a:t>RFID</a:t>
            </a:r>
            <a:r>
              <a:rPr lang="zh-TW" altLang="en-US" b="1" cap="none" spc="0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a typeface="華康中黑體" panose="020B0509000000000000" pitchFamily="49" charset="-120"/>
              </a:rPr>
              <a:t>運作原理 </a:t>
            </a:r>
          </a:p>
        </p:txBody>
      </p:sp>
      <p:grpSp>
        <p:nvGrpSpPr>
          <p:cNvPr id="11" name="群組 10"/>
          <p:cNvGrpSpPr/>
          <p:nvPr/>
        </p:nvGrpSpPr>
        <p:grpSpPr>
          <a:xfrm>
            <a:off x="102803" y="2021939"/>
            <a:ext cx="8940639" cy="4645563"/>
            <a:chOff x="102803" y="2021939"/>
            <a:chExt cx="8940639" cy="4645563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803" y="2996952"/>
              <a:ext cx="8933693" cy="2448272"/>
            </a:xfrm>
            <a:prstGeom prst="rect">
              <a:avLst/>
            </a:prstGeom>
          </p:spPr>
        </p:pic>
        <p:grpSp>
          <p:nvGrpSpPr>
            <p:cNvPr id="8" name="群組 7"/>
            <p:cNvGrpSpPr/>
            <p:nvPr/>
          </p:nvGrpSpPr>
          <p:grpSpPr>
            <a:xfrm>
              <a:off x="323949" y="2021939"/>
              <a:ext cx="8719493" cy="4645563"/>
              <a:chOff x="323949" y="2021939"/>
              <a:chExt cx="8719493" cy="4645563"/>
            </a:xfrm>
          </p:grpSpPr>
          <p:grpSp>
            <p:nvGrpSpPr>
              <p:cNvPr id="7" name="群組 6"/>
              <p:cNvGrpSpPr/>
              <p:nvPr/>
            </p:nvGrpSpPr>
            <p:grpSpPr>
              <a:xfrm>
                <a:off x="323949" y="4365104"/>
                <a:ext cx="8592840" cy="2302398"/>
                <a:chOff x="323949" y="4365104"/>
                <a:chExt cx="8592840" cy="2302398"/>
              </a:xfrm>
            </p:grpSpPr>
            <p:sp>
              <p:nvSpPr>
                <p:cNvPr id="6157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23949" y="5836505"/>
                  <a:ext cx="4032027" cy="83099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marL="295200" indent="-360000"/>
                  <a:r>
                    <a:rPr lang="en-US" altLang="zh-TW" sz="2400" b="1" dirty="0">
                      <a:ln>
                        <a:solidFill>
                          <a:schemeClr val="bg1"/>
                        </a:solidFill>
                      </a:ln>
                      <a:latin typeface="華康中黑體" panose="020B0509000000000000" pitchFamily="49" charset="-120"/>
                      <a:ea typeface="華康中黑體" panose="020B0509000000000000" pitchFamily="49" charset="-120"/>
                    </a:rPr>
                    <a:t>3.</a:t>
                  </a:r>
                  <a:r>
                    <a:rPr lang="zh-TW" altLang="en-US" sz="2400" b="1" dirty="0">
                      <a:ln>
                        <a:solidFill>
                          <a:schemeClr val="bg1"/>
                        </a:solidFill>
                      </a:ln>
                      <a:latin typeface="華康中黑體" panose="020B0509000000000000" pitchFamily="49" charset="-120"/>
                      <a:ea typeface="華康中黑體" panose="020B0509000000000000" pitchFamily="49" charset="-120"/>
                    </a:rPr>
                    <a:t>讀取器收到資料後，會將資料傳給應用系統</a:t>
                  </a:r>
                </a:p>
              </p:txBody>
            </p:sp>
            <p:sp>
              <p:nvSpPr>
                <p:cNvPr id="6158" name="Text Box 14"/>
                <p:cNvSpPr txBox="1">
                  <a:spLocks noChangeArrowheads="1"/>
                </p:cNvSpPr>
                <p:nvPr/>
              </p:nvSpPr>
              <p:spPr bwMode="auto">
                <a:xfrm rot="19980000">
                  <a:off x="814872" y="4944814"/>
                  <a:ext cx="1713008" cy="4616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ctr">
                    <a:spcBef>
                      <a:spcPct val="20000"/>
                    </a:spcBef>
                  </a:pPr>
                  <a:r>
                    <a:rPr lang="zh-TW" altLang="en-US" sz="2400" b="1">
                      <a:latin typeface="標楷體" pitchFamily="65" charset="-120"/>
                      <a:ea typeface="標楷體" pitchFamily="65" charset="-120"/>
                    </a:rPr>
                    <a:t>應用系統</a:t>
                  </a:r>
                </a:p>
              </p:txBody>
            </p:sp>
            <p:sp>
              <p:nvSpPr>
                <p:cNvPr id="6159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251382" y="4365104"/>
                  <a:ext cx="1168490" cy="461665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ctr">
                    <a:spcBef>
                      <a:spcPct val="20000"/>
                    </a:spcBef>
                  </a:pPr>
                  <a:r>
                    <a:rPr lang="zh-TW" altLang="en-US" sz="2400" b="1">
                      <a:latin typeface="標楷體" pitchFamily="65" charset="-120"/>
                      <a:ea typeface="標楷體" pitchFamily="65" charset="-120"/>
                    </a:rPr>
                    <a:t>讀取器</a:t>
                  </a:r>
                </a:p>
              </p:txBody>
            </p:sp>
            <p:sp>
              <p:nvSpPr>
                <p:cNvPr id="6160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6948264" y="5183385"/>
                  <a:ext cx="1968525" cy="461665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ctr">
                    <a:spcBef>
                      <a:spcPct val="20000"/>
                    </a:spcBef>
                  </a:pPr>
                  <a:r>
                    <a:rPr lang="en-US" altLang="zh-TW" sz="2400" b="1" dirty="0">
                      <a:latin typeface="Times New Roman" pitchFamily="18" charset="0"/>
                      <a:ea typeface="標楷體" pitchFamily="65" charset="-120"/>
                      <a:cs typeface="Times New Roman" pitchFamily="18" charset="0"/>
                    </a:rPr>
                    <a:t>RFID</a:t>
                  </a:r>
                  <a:r>
                    <a:rPr lang="zh-TW" altLang="en-US" sz="2400" b="1" dirty="0">
                      <a:latin typeface="標楷體" pitchFamily="65" charset="-120"/>
                      <a:ea typeface="標楷體" pitchFamily="65" charset="-120"/>
                    </a:rPr>
                    <a:t>標籤</a:t>
                  </a:r>
                </a:p>
              </p:txBody>
            </p:sp>
            <p:sp>
              <p:nvSpPr>
                <p:cNvPr id="6162" name="Line 18"/>
                <p:cNvSpPr>
                  <a:spLocks noChangeShapeType="1"/>
                </p:cNvSpPr>
                <p:nvPr/>
              </p:nvSpPr>
              <p:spPr bwMode="auto">
                <a:xfrm>
                  <a:off x="467544" y="5013175"/>
                  <a:ext cx="0" cy="834247"/>
                </a:xfrm>
                <a:prstGeom prst="line">
                  <a:avLst/>
                </a:prstGeom>
                <a:noFill/>
                <a:ln w="25400">
                  <a:solidFill>
                    <a:srgbClr val="C00000"/>
                  </a:solidFill>
                  <a:round/>
                  <a:headEnd type="oval" w="med" len="med"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TW" altLang="en-US" sz="2400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6" name="群組 5"/>
              <p:cNvGrpSpPr/>
              <p:nvPr/>
            </p:nvGrpSpPr>
            <p:grpSpPr>
              <a:xfrm>
                <a:off x="323949" y="2021939"/>
                <a:ext cx="8719493" cy="1479069"/>
                <a:chOff x="323949" y="2021939"/>
                <a:chExt cx="8719493" cy="1479069"/>
              </a:xfrm>
            </p:grpSpPr>
            <p:grpSp>
              <p:nvGrpSpPr>
                <p:cNvPr id="5" name="群組 4"/>
                <p:cNvGrpSpPr/>
                <p:nvPr/>
              </p:nvGrpSpPr>
              <p:grpSpPr>
                <a:xfrm>
                  <a:off x="323949" y="2021939"/>
                  <a:ext cx="2735883" cy="1479069"/>
                  <a:chOff x="323949" y="2021939"/>
                  <a:chExt cx="2735883" cy="1479069"/>
                </a:xfrm>
              </p:grpSpPr>
              <p:sp>
                <p:nvSpPr>
                  <p:cNvPr id="6155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23949" y="2021939"/>
                    <a:ext cx="2735883" cy="83099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>
                    <a:spAutoFit/>
                  </a:bodyPr>
                  <a:lstStyle/>
                  <a:p>
                    <a:pPr marL="295200" indent="-360000"/>
                    <a:r>
                      <a:rPr lang="en-US" altLang="zh-TW" sz="2400" b="1" dirty="0">
                        <a:ln>
                          <a:solidFill>
                            <a:schemeClr val="bg1"/>
                          </a:solidFill>
                        </a:ln>
                        <a:latin typeface="華康中黑體" panose="020B0509000000000000" pitchFamily="49" charset="-120"/>
                        <a:ea typeface="華康中黑體" panose="020B0509000000000000" pitchFamily="49" charset="-120"/>
                      </a:rPr>
                      <a:t>1.</a:t>
                    </a:r>
                    <a:r>
                      <a:rPr lang="zh-TW" altLang="en-US" sz="2400" b="1" dirty="0">
                        <a:ln>
                          <a:solidFill>
                            <a:schemeClr val="bg1"/>
                          </a:solidFill>
                        </a:ln>
                        <a:latin typeface="華康中黑體" panose="020B0509000000000000" pitchFamily="49" charset="-120"/>
                        <a:ea typeface="華康中黑體" panose="020B0509000000000000" pitchFamily="49" charset="-120"/>
                      </a:rPr>
                      <a:t>發送無線電波訊號給</a:t>
                    </a:r>
                    <a:r>
                      <a:rPr lang="en-US" altLang="zh-TW" sz="2400" b="1" dirty="0">
                        <a:ln>
                          <a:solidFill>
                            <a:schemeClr val="bg1"/>
                          </a:solidFill>
                        </a:ln>
                        <a:latin typeface="華康中黑體" panose="020B0509000000000000" pitchFamily="49" charset="-120"/>
                        <a:ea typeface="華康中黑體" panose="020B0509000000000000" pitchFamily="49" charset="-120"/>
                      </a:rPr>
                      <a:t>RFID</a:t>
                    </a:r>
                    <a:r>
                      <a:rPr lang="zh-TW" altLang="en-US" sz="2400" b="1" dirty="0">
                        <a:ln>
                          <a:solidFill>
                            <a:schemeClr val="bg1"/>
                          </a:solidFill>
                        </a:ln>
                        <a:latin typeface="華康中黑體" panose="020B0509000000000000" pitchFamily="49" charset="-120"/>
                        <a:ea typeface="華康中黑體" panose="020B0509000000000000" pitchFamily="49" charset="-120"/>
                      </a:rPr>
                      <a:t>標籤</a:t>
                    </a:r>
                  </a:p>
                </p:txBody>
              </p:sp>
              <p:sp>
                <p:nvSpPr>
                  <p:cNvPr id="6161" name="Line 17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411760" y="2853008"/>
                    <a:ext cx="0" cy="648000"/>
                  </a:xfrm>
                  <a:prstGeom prst="line">
                    <a:avLst/>
                  </a:prstGeom>
                  <a:noFill/>
                  <a:ln w="25400">
                    <a:solidFill>
                      <a:srgbClr val="C00000"/>
                    </a:solidFill>
                    <a:round/>
                    <a:headEnd type="oval" w="med" len="med"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TW" altLang="en-US" sz="2400">
                      <a:latin typeface="+mn-ea"/>
                      <a:ea typeface="+mn-ea"/>
                    </a:endParaRPr>
                  </a:p>
                </p:txBody>
              </p:sp>
            </p:grpSp>
            <p:grpSp>
              <p:nvGrpSpPr>
                <p:cNvPr id="4" name="群組 3"/>
                <p:cNvGrpSpPr/>
                <p:nvPr/>
              </p:nvGrpSpPr>
              <p:grpSpPr>
                <a:xfrm>
                  <a:off x="5148064" y="2021939"/>
                  <a:ext cx="3895378" cy="1479069"/>
                  <a:chOff x="5148064" y="2021939"/>
                  <a:chExt cx="3895378" cy="1479069"/>
                </a:xfrm>
              </p:grpSpPr>
              <p:sp>
                <p:nvSpPr>
                  <p:cNvPr id="6156" name="Text Box 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148064" y="2021939"/>
                    <a:ext cx="3895378" cy="83099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>
                    <a:spAutoFit/>
                  </a:bodyPr>
                  <a:lstStyle/>
                  <a:p>
                    <a:pPr marL="295200" indent="-360000"/>
                    <a:r>
                      <a:rPr lang="en-US" altLang="zh-TW" sz="2400" b="1" dirty="0">
                        <a:ln>
                          <a:solidFill>
                            <a:schemeClr val="bg1"/>
                          </a:solidFill>
                        </a:ln>
                        <a:latin typeface="華康中黑體" panose="020B0509000000000000" pitchFamily="49" charset="-120"/>
                        <a:ea typeface="華康中黑體" panose="020B0509000000000000" pitchFamily="49" charset="-120"/>
                      </a:rPr>
                      <a:t>2.</a:t>
                    </a:r>
                    <a:r>
                      <a:rPr lang="zh-TW" altLang="en-US" sz="2400" b="1" dirty="0">
                        <a:ln>
                          <a:solidFill>
                            <a:schemeClr val="bg1"/>
                          </a:solidFill>
                        </a:ln>
                        <a:latin typeface="華康中黑體" panose="020B0509000000000000" pitchFamily="49" charset="-120"/>
                        <a:ea typeface="華康中黑體" panose="020B0509000000000000" pitchFamily="49" charset="-120"/>
                      </a:rPr>
                      <a:t>接收到訊號後，將晶片中儲存的資料回傳給讀取器</a:t>
                    </a:r>
                  </a:p>
                </p:txBody>
              </p:sp>
              <p:sp>
                <p:nvSpPr>
                  <p:cNvPr id="6163" name="Line 1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095753" y="2853008"/>
                    <a:ext cx="0" cy="648000"/>
                  </a:xfrm>
                  <a:prstGeom prst="line">
                    <a:avLst/>
                  </a:prstGeom>
                  <a:noFill/>
                  <a:ln w="25400">
                    <a:solidFill>
                      <a:srgbClr val="C00000"/>
                    </a:solidFill>
                    <a:round/>
                    <a:headEnd type="oval" w="med" len="med"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TW" altLang="en-US" sz="2400">
                      <a:latin typeface="+mn-ea"/>
                      <a:ea typeface="+mn-ea"/>
                    </a:endParaRPr>
                  </a:p>
                </p:txBody>
              </p:sp>
            </p:grpSp>
          </p:grp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cap="none" spc="0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a typeface="華康中黑體" panose="020B0509000000000000" pitchFamily="49" charset="-120"/>
              </a:rPr>
              <a:t>RFID</a:t>
            </a:r>
            <a:r>
              <a:rPr lang="zh-TW" altLang="en-US" b="1" cap="none" spc="0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a typeface="華康中黑體" panose="020B0509000000000000" pitchFamily="49" charset="-120"/>
              </a:rPr>
              <a:t>標籤的分類 </a:t>
            </a:r>
          </a:p>
        </p:txBody>
      </p:sp>
      <p:graphicFrame>
        <p:nvGraphicFramePr>
          <p:cNvPr id="7337" name="Group 16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1237511"/>
              </p:ext>
            </p:extLst>
          </p:nvPr>
        </p:nvGraphicFramePr>
        <p:xfrm>
          <a:off x="539750" y="2133600"/>
          <a:ext cx="8147050" cy="2843214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976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4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89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60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u="none" strike="noStrike" cap="none" normalizeH="0" baseline="0" dirty="0">
                          <a:ln>
                            <a:solidFill>
                              <a:schemeClr val="accent2">
                                <a:lumMod val="60000"/>
                                <a:lumOff val="40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RFID</a:t>
                      </a:r>
                      <a:r>
                        <a:rPr kumimoji="1" lang="zh-TW" altLang="en-US" sz="2800" u="none" strike="noStrike" cap="none" normalizeH="0" baseline="0" dirty="0">
                          <a:ln>
                            <a:solidFill>
                              <a:schemeClr val="accent2">
                                <a:lumMod val="60000"/>
                                <a:lumOff val="40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ea typeface="華康中黑體" panose="020B0509000000000000" pitchFamily="49" charset="-120"/>
                        </a:rPr>
                        <a:t>標籤</a:t>
                      </a:r>
                      <a:endParaRPr kumimoji="1" lang="zh-TW" altLang="en-US" sz="2800" b="0" i="0" u="none" strike="noStrike" cap="none" normalizeH="0" baseline="0" dirty="0">
                        <a:ln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華康中黑體" panose="020B0509000000000000" pitchFamily="49" charset="-12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800" u="none" strike="noStrike" cap="none" normalizeH="0" baseline="0" dirty="0">
                          <a:ln>
                            <a:solidFill>
                              <a:schemeClr val="accent2">
                                <a:lumMod val="60000"/>
                                <a:lumOff val="40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ea typeface="華康中黑體" panose="020B0509000000000000" pitchFamily="49" charset="-120"/>
                        </a:rPr>
                        <a:t>內建電池 </a:t>
                      </a:r>
                      <a:endParaRPr kumimoji="1" lang="zh-TW" altLang="en-US" sz="2800" b="0" i="0" u="none" strike="noStrike" cap="none" normalizeH="0" baseline="0" dirty="0">
                        <a:ln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華康中黑體" panose="020B0509000000000000" pitchFamily="49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800" u="none" strike="noStrike" cap="none" normalizeH="0" baseline="0" dirty="0">
                          <a:ln>
                            <a:solidFill>
                              <a:schemeClr val="accent2">
                                <a:lumMod val="60000"/>
                                <a:lumOff val="40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ea typeface="華康中黑體" panose="020B0509000000000000" pitchFamily="49" charset="-120"/>
                        </a:rPr>
                        <a:t>感應距離 </a:t>
                      </a:r>
                      <a:endParaRPr kumimoji="1" lang="zh-TW" altLang="en-US" sz="2800" b="0" i="0" u="none" strike="noStrike" cap="none" normalizeH="0" baseline="0" dirty="0">
                        <a:ln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華康中黑體" panose="020B0509000000000000" pitchFamily="49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800" u="none" strike="noStrike" cap="none" normalizeH="0" baseline="0" dirty="0">
                          <a:ln>
                            <a:solidFill>
                              <a:schemeClr val="accent2">
                                <a:lumMod val="60000"/>
                                <a:lumOff val="40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ea typeface="華康中黑體" panose="020B0509000000000000" pitchFamily="49" charset="-120"/>
                        </a:rPr>
                        <a:t>使用期限 </a:t>
                      </a:r>
                      <a:endParaRPr kumimoji="1" lang="zh-TW" altLang="en-US" sz="2800" b="0" i="0" u="none" strike="noStrike" cap="none" normalizeH="0" baseline="0" dirty="0">
                        <a:ln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華康中黑體" panose="020B0509000000000000" pitchFamily="49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4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800" b="1" u="none" strike="noStrike" cap="none" normalizeH="0" baseline="0" dirty="0">
                          <a:ln>
                            <a:solidFill>
                              <a:schemeClr val="bg1"/>
                            </a:solidFill>
                          </a:ln>
                          <a:effectLst/>
                          <a:ea typeface="華康中黑體" panose="020B0509000000000000" pitchFamily="49" charset="-120"/>
                        </a:rPr>
                        <a:t>被動式 </a:t>
                      </a:r>
                      <a:endParaRPr kumimoji="1" lang="zh-TW" altLang="en-US" sz="2800" b="1" i="0" u="none" strike="noStrike" cap="none" normalizeH="0" baseline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華康中黑體" panose="020B0509000000000000" pitchFamily="49" charset="-12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1" i="0" u="none" strike="noStrike" cap="none" normalizeH="0" baseline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華康中黑體" panose="020B0509000000000000" pitchFamily="49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800" b="1" u="none" strike="noStrike" cap="none" normalizeH="0" baseline="0">
                          <a:ln>
                            <a:solidFill>
                              <a:schemeClr val="bg1"/>
                            </a:solidFill>
                          </a:ln>
                          <a:effectLst/>
                          <a:ea typeface="華康中黑體" panose="020B0509000000000000" pitchFamily="49" charset="-120"/>
                        </a:rPr>
                        <a:t>短 </a:t>
                      </a:r>
                      <a:endParaRPr kumimoji="1" lang="zh-TW" altLang="en-US" sz="2800" b="1" i="0" u="none" strike="noStrike" cap="none" normalizeH="0" baseline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華康中黑體" panose="020B0509000000000000" pitchFamily="49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800" b="1" u="none" strike="noStrike" cap="none" normalizeH="0" baseline="0">
                          <a:ln>
                            <a:solidFill>
                              <a:schemeClr val="bg1"/>
                            </a:solidFill>
                          </a:ln>
                          <a:effectLst/>
                          <a:ea typeface="華康中黑體" panose="020B0509000000000000" pitchFamily="49" charset="-120"/>
                        </a:rPr>
                        <a:t>長 </a:t>
                      </a:r>
                      <a:endParaRPr kumimoji="1" lang="zh-TW" altLang="en-US" sz="2800" b="1" i="0" u="none" strike="noStrike" cap="none" normalizeH="0" baseline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華康中黑體" panose="020B0509000000000000" pitchFamily="49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800" b="1" u="none" strike="noStrike" cap="none" normalizeH="0" baseline="0" dirty="0">
                          <a:ln>
                            <a:solidFill>
                              <a:schemeClr val="bg1"/>
                            </a:solidFill>
                          </a:ln>
                          <a:effectLst/>
                          <a:ea typeface="華康中黑體" panose="020B0509000000000000" pitchFamily="49" charset="-120"/>
                        </a:rPr>
                        <a:t>主動式 </a:t>
                      </a:r>
                      <a:endParaRPr kumimoji="1" lang="zh-TW" altLang="en-US" sz="2800" b="1" i="0" u="none" strike="noStrike" cap="none" normalizeH="0" baseline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華康中黑體" panose="020B0509000000000000" pitchFamily="49" charset="-12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1" u="none" strike="noStrike" cap="none" normalizeH="0" baseline="0">
                          <a:ln>
                            <a:solidFill>
                              <a:schemeClr val="bg1"/>
                            </a:solidFill>
                          </a:ln>
                          <a:effectLst/>
                          <a:ea typeface="華康中黑體" panose="020B0509000000000000" pitchFamily="49" charset="-120"/>
                          <a:sym typeface="Wingdings 2" pitchFamily="18" charset="2"/>
                        </a:rPr>
                        <a:t></a:t>
                      </a:r>
                      <a:r>
                        <a:rPr kumimoji="1" lang="en-US" altLang="zh-TW" sz="2800" b="1" u="none" strike="noStrike" cap="none" normalizeH="0" baseline="0">
                          <a:ln>
                            <a:solidFill>
                              <a:schemeClr val="bg1"/>
                            </a:solidFill>
                          </a:ln>
                          <a:effectLst/>
                          <a:ea typeface="華康中黑體" panose="020B0509000000000000" pitchFamily="49" charset="-120"/>
                        </a:rPr>
                        <a:t> </a:t>
                      </a:r>
                      <a:endParaRPr kumimoji="1" lang="en-US" altLang="zh-TW" sz="2800" b="1" i="0" u="none" strike="noStrike" cap="none" normalizeH="0" baseline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華康中黑體" panose="020B0509000000000000" pitchFamily="49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800" b="1" u="none" strike="noStrike" cap="none" normalizeH="0" baseline="0" dirty="0">
                          <a:ln>
                            <a:solidFill>
                              <a:schemeClr val="bg1"/>
                            </a:solidFill>
                          </a:ln>
                          <a:effectLst/>
                          <a:ea typeface="華康中黑體" panose="020B0509000000000000" pitchFamily="49" charset="-120"/>
                        </a:rPr>
                        <a:t>長</a:t>
                      </a:r>
                      <a:endParaRPr kumimoji="1" lang="zh-TW" altLang="en-US" sz="2800" b="1" i="0" u="none" strike="noStrike" cap="none" normalizeH="0" baseline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華康中黑體" panose="020B0509000000000000" pitchFamily="49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800" b="1" u="none" strike="noStrike" cap="none" normalizeH="0" baseline="0" dirty="0">
                          <a:ln>
                            <a:solidFill>
                              <a:schemeClr val="bg1"/>
                            </a:solidFill>
                          </a:ln>
                          <a:effectLst/>
                          <a:ea typeface="華康中黑體" panose="020B0509000000000000" pitchFamily="49" charset="-120"/>
                        </a:rPr>
                        <a:t>短 </a:t>
                      </a:r>
                      <a:endParaRPr kumimoji="1" lang="zh-TW" altLang="en-US" sz="2800" b="1" i="0" u="none" strike="noStrike" cap="none" normalizeH="0" baseline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華康中黑體" panose="020B0509000000000000" pitchFamily="49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b="1" cap="none" spc="0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a typeface="華康中黑體" panose="020B0509000000000000" pitchFamily="49" charset="-120"/>
              </a:rPr>
              <a:t>常見的應用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Clr>
                <a:srgbClr val="05FF76"/>
              </a:buClr>
              <a:buNone/>
            </a:pPr>
            <a:r>
              <a:rPr lang="zh-TW" altLang="en-US" b="1" dirty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  <a:ea typeface="華康中黑體" panose="020B0509000000000000" pitchFamily="49" charset="-120"/>
              </a:rPr>
              <a:t>貨物管理</a:t>
            </a:r>
          </a:p>
          <a:p>
            <a:pPr marL="0" indent="0">
              <a:buClr>
                <a:srgbClr val="05FF76"/>
              </a:buClr>
              <a:buNone/>
            </a:pPr>
            <a:r>
              <a:rPr lang="zh-TW" altLang="en-US" b="1" dirty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  <a:ea typeface="華康中黑體" panose="020B0509000000000000" pitchFamily="49" charset="-120"/>
              </a:rPr>
              <a:t>電子票證 </a:t>
            </a:r>
          </a:p>
          <a:p>
            <a:pPr marL="0" indent="0">
              <a:buClr>
                <a:srgbClr val="05FF76"/>
              </a:buClr>
              <a:buNone/>
            </a:pPr>
            <a:r>
              <a:rPr lang="zh-TW" altLang="en-US" b="1" dirty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  <a:ea typeface="華康中黑體" panose="020B0509000000000000" pitchFamily="49" charset="-120"/>
              </a:rPr>
              <a:t>門禁管制</a:t>
            </a:r>
          </a:p>
          <a:p>
            <a:pPr marL="0" indent="0">
              <a:buClr>
                <a:srgbClr val="05FF76"/>
              </a:buClr>
              <a:buNone/>
            </a:pPr>
            <a:r>
              <a:rPr lang="zh-TW" altLang="en-US" b="1" dirty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  <a:ea typeface="華康中黑體" panose="020B0509000000000000" pitchFamily="49" charset="-120"/>
              </a:rPr>
              <a:t>動物監控 </a:t>
            </a:r>
          </a:p>
          <a:p>
            <a:pPr marL="0" indent="0">
              <a:buClr>
                <a:srgbClr val="05FF76"/>
              </a:buClr>
              <a:buNone/>
            </a:pPr>
            <a:r>
              <a:rPr lang="zh-TW" altLang="en-US" b="1" dirty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  <a:ea typeface="華康中黑體" panose="020B0509000000000000" pitchFamily="49" charset="-120"/>
              </a:rPr>
              <a:t>圖書管理</a:t>
            </a:r>
          </a:p>
        </p:txBody>
      </p:sp>
      <p:grpSp>
        <p:nvGrpSpPr>
          <p:cNvPr id="8" name="群組 7"/>
          <p:cNvGrpSpPr/>
          <p:nvPr/>
        </p:nvGrpSpPr>
        <p:grpSpPr>
          <a:xfrm>
            <a:off x="3846419" y="1694358"/>
            <a:ext cx="4974053" cy="5047010"/>
            <a:chOff x="3846419" y="1694358"/>
            <a:chExt cx="4974053" cy="5047010"/>
          </a:xfrm>
        </p:grpSpPr>
        <p:grpSp>
          <p:nvGrpSpPr>
            <p:cNvPr id="6" name="群組 5"/>
            <p:cNvGrpSpPr/>
            <p:nvPr/>
          </p:nvGrpSpPr>
          <p:grpSpPr>
            <a:xfrm>
              <a:off x="4389551" y="1694358"/>
              <a:ext cx="3887788" cy="2598738"/>
              <a:chOff x="4140200" y="1628775"/>
              <a:chExt cx="3887788" cy="2598738"/>
            </a:xfrm>
          </p:grpSpPr>
          <p:pic>
            <p:nvPicPr>
              <p:cNvPr id="9223" name="Picture 7" descr="N12-45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491"/>
              <a:stretch/>
            </p:blipFill>
            <p:spPr bwMode="auto">
              <a:xfrm>
                <a:off x="4140200" y="1628775"/>
                <a:ext cx="3816176" cy="22247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224" name="Text Box 8"/>
              <p:cNvSpPr txBox="1">
                <a:spLocks noChangeArrowheads="1"/>
              </p:cNvSpPr>
              <p:nvPr/>
            </p:nvSpPr>
            <p:spPr bwMode="auto">
              <a:xfrm>
                <a:off x="4140200" y="3860800"/>
                <a:ext cx="1511920" cy="3667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TW" altLang="en-US" b="1" dirty="0">
                    <a:ln>
                      <a:solidFill>
                        <a:schemeClr val="bg1"/>
                      </a:solidFill>
                    </a:ln>
                    <a:latin typeface="華康中黑體" panose="020B0509000000000000" pitchFamily="49" charset="-120"/>
                    <a:ea typeface="華康中黑體" panose="020B0509000000000000" pitchFamily="49" charset="-120"/>
                  </a:rPr>
                  <a:t>搭車扣款 </a:t>
                </a:r>
              </a:p>
            </p:txBody>
          </p:sp>
          <p:sp>
            <p:nvSpPr>
              <p:cNvPr id="9225" name="Text Box 9"/>
              <p:cNvSpPr txBox="1">
                <a:spLocks noChangeArrowheads="1"/>
              </p:cNvSpPr>
              <p:nvPr/>
            </p:nvSpPr>
            <p:spPr bwMode="auto">
              <a:xfrm>
                <a:off x="6804025" y="3860800"/>
                <a:ext cx="1223963" cy="3667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TW" altLang="en-US" b="1" dirty="0">
                    <a:ln>
                      <a:solidFill>
                        <a:schemeClr val="bg1"/>
                      </a:solidFill>
                    </a:ln>
                    <a:latin typeface="華康中黑體" panose="020B0509000000000000" pitchFamily="49" charset="-120"/>
                    <a:ea typeface="華康中黑體" panose="020B0509000000000000" pitchFamily="49" charset="-120"/>
                  </a:rPr>
                  <a:t>消費付款 </a:t>
                </a:r>
              </a:p>
            </p:txBody>
          </p:sp>
        </p:grpSp>
        <p:grpSp>
          <p:nvGrpSpPr>
            <p:cNvPr id="7" name="群組 6"/>
            <p:cNvGrpSpPr/>
            <p:nvPr/>
          </p:nvGrpSpPr>
          <p:grpSpPr>
            <a:xfrm>
              <a:off x="3846419" y="4532703"/>
              <a:ext cx="4974053" cy="2208665"/>
              <a:chOff x="3846419" y="4532703"/>
              <a:chExt cx="4974053" cy="2208665"/>
            </a:xfrm>
          </p:grpSpPr>
          <p:grpSp>
            <p:nvGrpSpPr>
              <p:cNvPr id="5" name="群組 4"/>
              <p:cNvGrpSpPr/>
              <p:nvPr/>
            </p:nvGrpSpPr>
            <p:grpSpPr>
              <a:xfrm>
                <a:off x="3846419" y="4532703"/>
                <a:ext cx="2453773" cy="2208665"/>
                <a:chOff x="3714070" y="4323898"/>
                <a:chExt cx="2453773" cy="2208665"/>
              </a:xfrm>
            </p:grpSpPr>
            <p:pic>
              <p:nvPicPr>
                <p:cNvPr id="9226" name="Picture 10" descr="3-20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371376">
                  <a:off x="3714070" y="4323898"/>
                  <a:ext cx="2453773" cy="1731576"/>
                </a:xfrm>
                <a:prstGeom prst="rect">
                  <a:avLst/>
                </a:prstGeom>
                <a:noFill/>
                <a:effectLst>
                  <a:outerShdw blurRad="76200" dir="13500000" sy="23000" kx="1200000" algn="br" rotWithShape="0">
                    <a:prstClr val="black">
                      <a:alpha val="20000"/>
                    </a:prst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9228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4256744" y="6165850"/>
                  <a:ext cx="1368425" cy="3667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TW" altLang="en-US" b="1" dirty="0">
                      <a:ln>
                        <a:solidFill>
                          <a:schemeClr val="bg1"/>
                        </a:solidFill>
                      </a:ln>
                      <a:latin typeface="華康中黑體" panose="020B0509000000000000" pitchFamily="49" charset="-120"/>
                      <a:ea typeface="華康中黑體" panose="020B0509000000000000" pitchFamily="49" charset="-120"/>
                    </a:rPr>
                    <a:t>智慧圖書館</a:t>
                  </a:r>
                </a:p>
              </p:txBody>
            </p:sp>
          </p:grpSp>
          <p:grpSp>
            <p:nvGrpSpPr>
              <p:cNvPr id="4" name="群組 3"/>
              <p:cNvGrpSpPr/>
              <p:nvPr/>
            </p:nvGrpSpPr>
            <p:grpSpPr>
              <a:xfrm>
                <a:off x="6524733" y="4645917"/>
                <a:ext cx="2295739" cy="2095451"/>
                <a:chOff x="6300787" y="4437112"/>
                <a:chExt cx="2295739" cy="2095451"/>
              </a:xfrm>
            </p:grpSpPr>
            <p:pic>
              <p:nvPicPr>
                <p:cNvPr id="9227" name="Picture 11" descr="3-21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300787" y="4437112"/>
                  <a:ext cx="2295739" cy="1723079"/>
                </a:xfrm>
                <a:prstGeom prst="rect">
                  <a:avLst/>
                </a:prstGeom>
                <a:noFill/>
                <a:effectLst>
                  <a:outerShdw blurRad="76200" dir="13500000" sy="23000" kx="1200000" algn="br" rotWithShape="0">
                    <a:prstClr val="black">
                      <a:alpha val="20000"/>
                    </a:prst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9229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6585056" y="6165850"/>
                  <a:ext cx="1727200" cy="3667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zh-TW" altLang="en-US" b="1" dirty="0">
                      <a:ln>
                        <a:solidFill>
                          <a:schemeClr val="bg1"/>
                        </a:solidFill>
                      </a:ln>
                      <a:latin typeface="華康中黑體" panose="020B0509000000000000" pitchFamily="49" charset="-120"/>
                      <a:ea typeface="華康中黑體" panose="020B0509000000000000" pitchFamily="49" charset="-120"/>
                    </a:rPr>
                    <a:t>自助借還書機</a:t>
                  </a:r>
                  <a:r>
                    <a:rPr lang="zh-TW" altLang="en-US" dirty="0">
                      <a:latin typeface="+mj-ea"/>
                      <a:ea typeface="+mj-ea"/>
                    </a:rPr>
                    <a:t> </a:t>
                  </a:r>
                </a:p>
              </p:txBody>
            </p:sp>
          </p:grp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Rectangle 6"/>
          <p:cNvSpPr>
            <a:spLocks noGrp="1" noChangeArrowheads="1"/>
          </p:cNvSpPr>
          <p:nvPr>
            <p:ph type="title"/>
          </p:nvPr>
        </p:nvSpPr>
        <p:spPr>
          <a:xfrm>
            <a:off x="3187216" y="5649267"/>
            <a:ext cx="2769567" cy="594295"/>
          </a:xfrm>
        </p:spPr>
        <p:txBody>
          <a:bodyPr>
            <a:noAutofit/>
          </a:bodyPr>
          <a:lstStyle/>
          <a:p>
            <a:pPr algn="ctr"/>
            <a:r>
              <a:rPr lang="en-US" altLang="zh-TW" b="1" dirty="0">
                <a:ln>
                  <a:solidFill>
                    <a:schemeClr val="bg1"/>
                  </a:solidFill>
                </a:ln>
              </a:rPr>
              <a:t>Q &amp; A</a:t>
            </a:r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187216" y="5013176"/>
            <a:ext cx="2769567" cy="594295"/>
          </a:xfrm>
        </p:spPr>
        <p:txBody>
          <a:bodyPr>
            <a:normAutofit/>
          </a:bodyPr>
          <a:lstStyle/>
          <a:p>
            <a:pPr algn="ctr"/>
            <a:r>
              <a:rPr lang="zh-TW" altLang="en-US" sz="3000" b="1" dirty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  <a:ea typeface="華康中黑體" panose="020B0509000000000000" pitchFamily="49" charset="-120"/>
              </a:rPr>
              <a:t>歡迎大家提問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14431D82-D7F6-472F-BF49-B121951AB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034" y="260648"/>
            <a:ext cx="5887932" cy="4158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/>
            <a:contourClr>
              <a:srgbClr val="969696"/>
            </a:contourClr>
          </a:sp3d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4A1F883F-DC9A-4AD0-8C16-BBE1820F93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5064286"/>
            <a:ext cx="1086370" cy="10863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Rectangle 6"/>
          <p:cNvSpPr>
            <a:spLocks noGrp="1" noChangeArrowheads="1"/>
          </p:cNvSpPr>
          <p:nvPr>
            <p:ph type="title"/>
          </p:nvPr>
        </p:nvSpPr>
        <p:spPr>
          <a:xfrm>
            <a:off x="2411760" y="5518286"/>
            <a:ext cx="3600400" cy="708099"/>
          </a:xfrm>
        </p:spPr>
        <p:txBody>
          <a:bodyPr>
            <a:normAutofit/>
          </a:bodyPr>
          <a:lstStyle/>
          <a:p>
            <a:r>
              <a:rPr lang="zh-TW" altLang="en-US" b="1" dirty="0">
                <a:ln>
                  <a:solidFill>
                    <a:schemeClr val="bg1"/>
                  </a:solidFill>
                </a:ln>
                <a:solidFill>
                  <a:srgbClr val="FF00FF"/>
                </a:solidFill>
                <a:ea typeface="華康中黑體" panose="020B0509000000000000" pitchFamily="49" charset="-120"/>
              </a:rPr>
              <a:t>謝謝您的參與</a:t>
            </a:r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2699792" y="5084129"/>
            <a:ext cx="1142256" cy="434157"/>
          </a:xfrm>
        </p:spPr>
        <p:txBody>
          <a:bodyPr>
            <a:normAutofit/>
          </a:bodyPr>
          <a:lstStyle/>
          <a:p>
            <a:r>
              <a:rPr lang="en-US" altLang="zh-TW" sz="2000" dirty="0"/>
              <a:t>THE END</a:t>
            </a:r>
          </a:p>
        </p:txBody>
      </p:sp>
      <p:pic>
        <p:nvPicPr>
          <p:cNvPr id="14" name="圖片 13">
            <a:extLst>
              <a:ext uri="{FF2B5EF4-FFF2-40B4-BE49-F238E27FC236}">
                <a16:creationId xmlns:a16="http://schemas.microsoft.com/office/drawing/2014/main" id="{78B73AAB-C46A-4B5B-A562-3ACABB9AD2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" y="0"/>
            <a:ext cx="9144000" cy="4797152"/>
          </a:xfrm>
          <a:prstGeom prst="rect">
            <a:avLst/>
          </a:prstGeom>
        </p:spPr>
      </p:pic>
      <p:pic>
        <p:nvPicPr>
          <p:cNvPr id="17" name="圖片 16">
            <a:extLst>
              <a:ext uri="{FF2B5EF4-FFF2-40B4-BE49-F238E27FC236}">
                <a16:creationId xmlns:a16="http://schemas.microsoft.com/office/drawing/2014/main" id="{425E6E4D-AD75-47EA-8F34-0E72E5567D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5088668"/>
            <a:ext cx="1142256" cy="114225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462</TotalTime>
  <Words>183</Words>
  <Application>Microsoft Office PowerPoint</Application>
  <PresentationFormat>如螢幕大小 (4:3)</PresentationFormat>
  <Paragraphs>46</Paragraphs>
  <Slides>8</Slides>
  <Notes>2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15" baseType="lpstr">
      <vt:lpstr>華康中黑體</vt:lpstr>
      <vt:lpstr>標楷體</vt:lpstr>
      <vt:lpstr>Arial</vt:lpstr>
      <vt:lpstr>Calibri</vt:lpstr>
      <vt:lpstr>Calibri Light</vt:lpstr>
      <vt:lpstr>Times New Roman</vt:lpstr>
      <vt:lpstr>Office Theme</vt:lpstr>
      <vt:lpstr>RFID在商業上的應用</vt:lpstr>
      <vt:lpstr>目錄</vt:lpstr>
      <vt:lpstr>前言 </vt:lpstr>
      <vt:lpstr>RFID運作原理 </vt:lpstr>
      <vt:lpstr>RFID標籤的分類 </vt:lpstr>
      <vt:lpstr>常見的應用</vt:lpstr>
      <vt:lpstr>Q &amp; A</vt:lpstr>
      <vt:lpstr>謝謝您的參與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從悠遊卡看RFID應用</dc:title>
  <dc:creator>Administrator</dc:creator>
  <cp:lastModifiedBy>fisp.inc@gmail.com</cp:lastModifiedBy>
  <cp:revision>67</cp:revision>
  <dcterms:created xsi:type="dcterms:W3CDTF">2010-09-09T06:00:18Z</dcterms:created>
  <dcterms:modified xsi:type="dcterms:W3CDTF">2025-04-09T02:47:39Z</dcterms:modified>
</cp:coreProperties>
</file>