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6A2"/>
    <a:srgbClr val="5079CC"/>
    <a:srgbClr val="88A4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4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8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AA609-8314-4AEF-AF77-2DEB423BB5DB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1B58B-39D7-4FEB-9878-508D98CB588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238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1B58B-39D7-4FEB-9878-508D98CB588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7017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邊形 7"/>
          <p:cNvSpPr/>
          <p:nvPr/>
        </p:nvSpPr>
        <p:spPr>
          <a:xfrm>
            <a:off x="0" y="0"/>
            <a:ext cx="9151828" cy="6874933"/>
          </a:xfrm>
          <a:custGeom>
            <a:avLst/>
            <a:gdLst>
              <a:gd name="connsiteX0" fmla="*/ 0 w 8838728"/>
              <a:gd name="connsiteY0" fmla="*/ 6858000 h 6858000"/>
              <a:gd name="connsiteX1" fmla="*/ 1714500 w 8838728"/>
              <a:gd name="connsiteY1" fmla="*/ 0 h 6858000"/>
              <a:gd name="connsiteX2" fmla="*/ 8838728 w 8838728"/>
              <a:gd name="connsiteY2" fmla="*/ 0 h 6858000"/>
              <a:gd name="connsiteX3" fmla="*/ 7124228 w 8838728"/>
              <a:gd name="connsiteY3" fmla="*/ 6858000 h 6858000"/>
              <a:gd name="connsiteX4" fmla="*/ 0 w 8838728"/>
              <a:gd name="connsiteY4" fmla="*/ 6858000 h 6858000"/>
              <a:gd name="connsiteX0" fmla="*/ 0 w 7162328"/>
              <a:gd name="connsiteY0" fmla="*/ 6858000 h 6858000"/>
              <a:gd name="connsiteX1" fmla="*/ 1714500 w 7162328"/>
              <a:gd name="connsiteY1" fmla="*/ 0 h 6858000"/>
              <a:gd name="connsiteX2" fmla="*/ 7162328 w 7162328"/>
              <a:gd name="connsiteY2" fmla="*/ 25400 h 6858000"/>
              <a:gd name="connsiteX3" fmla="*/ 7124228 w 7162328"/>
              <a:gd name="connsiteY3" fmla="*/ 6858000 h 6858000"/>
              <a:gd name="connsiteX4" fmla="*/ 0 w 7162328"/>
              <a:gd name="connsiteY4" fmla="*/ 6858000 h 6858000"/>
              <a:gd name="connsiteX0" fmla="*/ 0 w 7162328"/>
              <a:gd name="connsiteY0" fmla="*/ 6874933 h 6874933"/>
              <a:gd name="connsiteX1" fmla="*/ 1714500 w 7162328"/>
              <a:gd name="connsiteY1" fmla="*/ 16933 h 6874933"/>
              <a:gd name="connsiteX2" fmla="*/ 6638032 w 7162328"/>
              <a:gd name="connsiteY2" fmla="*/ 0 h 6874933"/>
              <a:gd name="connsiteX3" fmla="*/ 7162328 w 7162328"/>
              <a:gd name="connsiteY3" fmla="*/ 42333 h 6874933"/>
              <a:gd name="connsiteX4" fmla="*/ 7124228 w 7162328"/>
              <a:gd name="connsiteY4" fmla="*/ 6874933 h 6874933"/>
              <a:gd name="connsiteX5" fmla="*/ 0 w 7162328"/>
              <a:gd name="connsiteY5" fmla="*/ 6874933 h 6874933"/>
              <a:gd name="connsiteX0" fmla="*/ 0 w 7153861"/>
              <a:gd name="connsiteY0" fmla="*/ 6874933 h 6874933"/>
              <a:gd name="connsiteX1" fmla="*/ 1714500 w 7153861"/>
              <a:gd name="connsiteY1" fmla="*/ 16933 h 6874933"/>
              <a:gd name="connsiteX2" fmla="*/ 6638032 w 7153861"/>
              <a:gd name="connsiteY2" fmla="*/ 0 h 6874933"/>
              <a:gd name="connsiteX3" fmla="*/ 7153861 w 7153861"/>
              <a:gd name="connsiteY3" fmla="*/ 0 h 6874933"/>
              <a:gd name="connsiteX4" fmla="*/ 7124228 w 7153861"/>
              <a:gd name="connsiteY4" fmla="*/ 6874933 h 6874933"/>
              <a:gd name="connsiteX5" fmla="*/ 0 w 7153861"/>
              <a:gd name="connsiteY5" fmla="*/ 6874933 h 6874933"/>
              <a:gd name="connsiteX0" fmla="*/ 0 w 7153861"/>
              <a:gd name="connsiteY0" fmla="*/ 6874933 h 6874933"/>
              <a:gd name="connsiteX1" fmla="*/ 3365500 w 7153861"/>
              <a:gd name="connsiteY1" fmla="*/ 25400 h 6874933"/>
              <a:gd name="connsiteX2" fmla="*/ 6638032 w 7153861"/>
              <a:gd name="connsiteY2" fmla="*/ 0 h 6874933"/>
              <a:gd name="connsiteX3" fmla="*/ 7153861 w 7153861"/>
              <a:gd name="connsiteY3" fmla="*/ 0 h 6874933"/>
              <a:gd name="connsiteX4" fmla="*/ 7124228 w 7153861"/>
              <a:gd name="connsiteY4" fmla="*/ 6874933 h 6874933"/>
              <a:gd name="connsiteX5" fmla="*/ 0 w 7153861"/>
              <a:gd name="connsiteY5" fmla="*/ 6874933 h 6874933"/>
              <a:gd name="connsiteX0" fmla="*/ 0 w 9185861"/>
              <a:gd name="connsiteY0" fmla="*/ 6891867 h 6891867"/>
              <a:gd name="connsiteX1" fmla="*/ 5397500 w 9185861"/>
              <a:gd name="connsiteY1" fmla="*/ 25400 h 6891867"/>
              <a:gd name="connsiteX2" fmla="*/ 8670032 w 9185861"/>
              <a:gd name="connsiteY2" fmla="*/ 0 h 6891867"/>
              <a:gd name="connsiteX3" fmla="*/ 9185861 w 9185861"/>
              <a:gd name="connsiteY3" fmla="*/ 0 h 6891867"/>
              <a:gd name="connsiteX4" fmla="*/ 9156228 w 9185861"/>
              <a:gd name="connsiteY4" fmla="*/ 6874933 h 6891867"/>
              <a:gd name="connsiteX5" fmla="*/ 0 w 9185861"/>
              <a:gd name="connsiteY5" fmla="*/ 6891867 h 6891867"/>
              <a:gd name="connsiteX0" fmla="*/ 0 w 9185861"/>
              <a:gd name="connsiteY0" fmla="*/ 6891867 h 6891867"/>
              <a:gd name="connsiteX1" fmla="*/ 6100233 w 9185861"/>
              <a:gd name="connsiteY1" fmla="*/ 0 h 6891867"/>
              <a:gd name="connsiteX2" fmla="*/ 8670032 w 9185861"/>
              <a:gd name="connsiteY2" fmla="*/ 0 h 6891867"/>
              <a:gd name="connsiteX3" fmla="*/ 9185861 w 9185861"/>
              <a:gd name="connsiteY3" fmla="*/ 0 h 6891867"/>
              <a:gd name="connsiteX4" fmla="*/ 9156228 w 9185861"/>
              <a:gd name="connsiteY4" fmla="*/ 6874933 h 6891867"/>
              <a:gd name="connsiteX5" fmla="*/ 0 w 9185861"/>
              <a:gd name="connsiteY5" fmla="*/ 6891867 h 689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85861" h="6891867">
                <a:moveTo>
                  <a:pt x="0" y="6891867"/>
                </a:moveTo>
                <a:lnTo>
                  <a:pt x="6100233" y="0"/>
                </a:lnTo>
                <a:lnTo>
                  <a:pt x="8670032" y="0"/>
                </a:lnTo>
                <a:lnTo>
                  <a:pt x="9185861" y="0"/>
                </a:lnTo>
                <a:lnTo>
                  <a:pt x="9156228" y="6874933"/>
                </a:lnTo>
                <a:lnTo>
                  <a:pt x="0" y="68918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3" name="群組 12"/>
          <p:cNvGrpSpPr/>
          <p:nvPr/>
        </p:nvGrpSpPr>
        <p:grpSpPr>
          <a:xfrm>
            <a:off x="0" y="-9689"/>
            <a:ext cx="3419872" cy="774393"/>
            <a:chOff x="0" y="-9689"/>
            <a:chExt cx="3419872" cy="774393"/>
          </a:xfrm>
        </p:grpSpPr>
        <p:sp>
          <p:nvSpPr>
            <p:cNvPr id="14" name="流程圖: 資料 13"/>
            <p:cNvSpPr/>
            <p:nvPr/>
          </p:nvSpPr>
          <p:spPr>
            <a:xfrm>
              <a:off x="1259632" y="0"/>
              <a:ext cx="2160240" cy="764704"/>
            </a:xfrm>
            <a:prstGeom prst="flowChartInputOutpu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流程圖: 人工輸入 14"/>
            <p:cNvSpPr/>
            <p:nvPr/>
          </p:nvSpPr>
          <p:spPr>
            <a:xfrm flipH="1" flipV="1">
              <a:off x="0" y="-9689"/>
              <a:ext cx="2835653" cy="620688"/>
            </a:xfrm>
            <a:prstGeom prst="flowChartManualInput">
              <a:avLst/>
            </a:prstGeom>
            <a:solidFill>
              <a:srgbClr val="507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6" name="群組 15"/>
          <p:cNvGrpSpPr/>
          <p:nvPr/>
        </p:nvGrpSpPr>
        <p:grpSpPr>
          <a:xfrm flipH="1" flipV="1">
            <a:off x="3779911" y="6309320"/>
            <a:ext cx="5364089" cy="548680"/>
            <a:chOff x="0" y="-9689"/>
            <a:chExt cx="3287478" cy="548680"/>
          </a:xfrm>
        </p:grpSpPr>
        <p:sp>
          <p:nvSpPr>
            <p:cNvPr id="17" name="流程圖: 資料 16"/>
            <p:cNvSpPr/>
            <p:nvPr/>
          </p:nvSpPr>
          <p:spPr>
            <a:xfrm>
              <a:off x="1831142" y="-9689"/>
              <a:ext cx="1456336" cy="548680"/>
            </a:xfrm>
            <a:prstGeom prst="flowChartInputOutpu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流程圖: 人工輸入 17"/>
            <p:cNvSpPr/>
            <p:nvPr/>
          </p:nvSpPr>
          <p:spPr>
            <a:xfrm flipH="1" flipV="1">
              <a:off x="0" y="-9689"/>
              <a:ext cx="2835653" cy="382352"/>
            </a:xfrm>
            <a:prstGeom prst="flowChartManualInput">
              <a:avLst/>
            </a:prstGeom>
            <a:solidFill>
              <a:srgbClr val="507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964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45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594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0" y="548680"/>
            <a:ext cx="2458616" cy="432048"/>
          </a:xfrm>
          <a:prstGeom prst="rect">
            <a:avLst/>
          </a:prstGeom>
          <a:solidFill>
            <a:srgbClr val="2F5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85384" y="548680"/>
            <a:ext cx="2458616" cy="432048"/>
          </a:xfrm>
          <a:prstGeom prst="rect">
            <a:avLst/>
          </a:prstGeom>
          <a:solidFill>
            <a:srgbClr val="2F5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6519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962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773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246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722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945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62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363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DF105-D704-46F3-BEDD-881E49D6EC61}" type="datetimeFigureOut">
              <a:rPr lang="zh-TW" altLang="en-US" smtClean="0"/>
              <a:t>2024/8/30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67D6C-ED54-4999-B8A7-8D5A11B134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889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/>
        <p:sndAc>
          <p:stSnd>
            <p:snd r:embed="rId13" name="laser.wav"/>
          </p:stSnd>
        </p:sndAc>
      </p:transition>
    </mc:Choice>
    <mc:Fallback xmlns="">
      <p:transition spd="slow">
        <p:fade/>
        <p:sndAc>
          <p:stSnd>
            <p:snd r:embed="rId14" name="laser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88940"/>
            <a:ext cx="3995936" cy="1080120"/>
          </a:xfrm>
          <a:prstGeom prst="rect">
            <a:avLst/>
          </a:prstGeom>
          <a:solidFill>
            <a:srgbClr val="2F5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latin typeface="微軟正黑體" pitchFamily="34" charset="-120"/>
                <a:ea typeface="微軟正黑體" pitchFamily="34" charset="-120"/>
              </a:rPr>
              <a:t>永續發展目標 </a:t>
            </a:r>
            <a:r>
              <a:rPr lang="en-US" altLang="zh-TW" sz="2500" b="1" dirty="0" smtClean="0">
                <a:latin typeface="微軟正黑體" pitchFamily="34" charset="-120"/>
                <a:ea typeface="微軟正黑體" pitchFamily="34" charset="-120"/>
              </a:rPr>
              <a:t>SGDs</a:t>
            </a:r>
            <a:endParaRPr lang="zh-TW" altLang="en-US" sz="25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8464" y="2888940"/>
            <a:ext cx="395536" cy="1080120"/>
          </a:xfrm>
          <a:prstGeom prst="rect">
            <a:avLst/>
          </a:prstGeom>
          <a:solidFill>
            <a:srgbClr val="2F5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500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34" name="Picture 10" descr="SUSTAINABLE DEVELOPMENT GOALS - Cross Cultures Project Association (CCPA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7" r="19869"/>
          <a:stretch/>
        </p:blipFill>
        <p:spPr bwMode="auto">
          <a:xfrm>
            <a:off x="4089400" y="1133474"/>
            <a:ext cx="4555067" cy="459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6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3" name="laser.wav"/>
          </p:stSnd>
        </p:sndAc>
      </p:transition>
    </mc:Choice>
    <mc:Fallback xmlns="">
      <p:transition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865443" y="333817"/>
            <a:ext cx="3413114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500" b="1" dirty="0" smtClean="0">
                <a:solidFill>
                  <a:srgbClr val="2F56A2"/>
                </a:solidFill>
                <a:latin typeface="微軟正黑體" pitchFamily="34" charset="-120"/>
                <a:ea typeface="微軟正黑體" pitchFamily="34" charset="-120"/>
              </a:rPr>
              <a:t>認識</a:t>
            </a:r>
            <a:r>
              <a:rPr lang="en-US" altLang="zh-TW" sz="5500" b="1" dirty="0" smtClean="0">
                <a:solidFill>
                  <a:srgbClr val="2F56A2"/>
                </a:solidFill>
                <a:latin typeface="微軟正黑體" pitchFamily="34" charset="-120"/>
                <a:ea typeface="微軟正黑體" pitchFamily="34" charset="-120"/>
              </a:rPr>
              <a:t>SDGs</a:t>
            </a:r>
            <a:endParaRPr lang="zh-TW" altLang="en-US" sz="5500" b="1" dirty="0">
              <a:solidFill>
                <a:srgbClr val="2F56A2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3" name="Picture 4" descr="SDGs 懶人包》什麼是永續發展目標SDGs ？17項目標一次掌握- 未來城市＠天下- 進步城市的新想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53" y="1772816"/>
            <a:ext cx="8381695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93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laser.wav"/>
          </p:stSnd>
        </p:sndAc>
      </p:transition>
    </mc:Choice>
    <mc:Fallback xmlns="">
      <p:transition>
        <p:sndAc>
          <p:stSnd>
            <p:snd r:embed="rId4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865443" y="333817"/>
            <a:ext cx="3413114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500" b="1" dirty="0" smtClean="0">
                <a:solidFill>
                  <a:srgbClr val="2F56A2"/>
                </a:solidFill>
                <a:latin typeface="微軟正黑體" pitchFamily="34" charset="-120"/>
                <a:ea typeface="微軟正黑體" pitchFamily="34" charset="-120"/>
              </a:rPr>
              <a:t>認識</a:t>
            </a:r>
            <a:r>
              <a:rPr lang="en-US" altLang="zh-TW" sz="5500" b="1" dirty="0" smtClean="0">
                <a:solidFill>
                  <a:srgbClr val="2F56A2"/>
                </a:solidFill>
                <a:latin typeface="微軟正黑體" pitchFamily="34" charset="-120"/>
                <a:ea typeface="微軟正黑體" pitchFamily="34" charset="-120"/>
              </a:rPr>
              <a:t>SDGs</a:t>
            </a:r>
            <a:endParaRPr lang="zh-TW" altLang="en-US" sz="5500" b="1" dirty="0">
              <a:solidFill>
                <a:srgbClr val="2F56A2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67545" y="1556792"/>
            <a:ext cx="5724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 smtClean="0">
                <a:solidFill>
                  <a:schemeClr val="accent1">
                    <a:lumMod val="50000"/>
                  </a:schemeClr>
                </a:solidFill>
                <a:latin typeface="華康新特黑體" pitchFamily="49" charset="-120"/>
                <a:ea typeface="華康新特黑體" pitchFamily="49" charset="-120"/>
              </a:rPr>
              <a:t>▎目標</a:t>
            </a:r>
            <a:r>
              <a:rPr lang="en-US" altLang="zh-TW" sz="3200" dirty="0" smtClean="0">
                <a:solidFill>
                  <a:schemeClr val="accent1">
                    <a:lumMod val="50000"/>
                  </a:schemeClr>
                </a:solidFill>
                <a:latin typeface="華康新特黑體" pitchFamily="49" charset="-120"/>
                <a:ea typeface="華康新特黑體" pitchFamily="49" charset="-120"/>
              </a:rPr>
              <a:t>1</a:t>
            </a:r>
            <a:r>
              <a:rPr lang="zh-TW" altLang="en-US" sz="3200" dirty="0" smtClean="0">
                <a:solidFill>
                  <a:schemeClr val="accent1">
                    <a:lumMod val="50000"/>
                  </a:schemeClr>
                </a:solidFill>
                <a:latin typeface="華康新特黑體" pitchFamily="49" charset="-120"/>
                <a:ea typeface="華康新特黑體" pitchFamily="49" charset="-120"/>
              </a:rPr>
              <a:t>：消除</a:t>
            </a:r>
            <a:r>
              <a:rPr lang="zh-TW" altLang="en-US" sz="3200" dirty="0">
                <a:solidFill>
                  <a:schemeClr val="accent1">
                    <a:lumMod val="50000"/>
                  </a:schemeClr>
                </a:solidFill>
                <a:latin typeface="華康新特黑體" pitchFamily="49" charset="-120"/>
                <a:ea typeface="華康新特黑體" pitchFamily="49" charset="-120"/>
              </a:rPr>
              <a:t>一切形式的貧困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1054119" y="3159788"/>
            <a:ext cx="5665654" cy="10758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49263" indent="-449263">
              <a:lnSpc>
                <a:spcPts val="4000"/>
              </a:lnSpc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華康新特黑體" pitchFamily="49" charset="-120"/>
              </a:rPr>
              <a:t>捐贈</a:t>
            </a: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華康新特黑體" pitchFamily="49" charset="-120"/>
                <a:ea typeface="華康新特黑體" pitchFamily="49" charset="-120"/>
              </a:rPr>
              <a:t>還可使用的物資給需要的人</a:t>
            </a:r>
            <a:endParaRPr lang="en-US" altLang="zh-TW" sz="2800" dirty="0" smtClean="0">
              <a:solidFill>
                <a:schemeClr val="accent1">
                  <a:lumMod val="50000"/>
                </a:schemeClr>
              </a:solidFill>
              <a:latin typeface="華康新特黑體" pitchFamily="49" charset="-120"/>
              <a:ea typeface="華康新特黑體" pitchFamily="49" charset="-120"/>
            </a:endParaRPr>
          </a:p>
          <a:p>
            <a:pPr marL="449263" indent="-449263">
              <a:lnSpc>
                <a:spcPts val="4000"/>
              </a:lnSpc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華康新特黑體" pitchFamily="49" charset="-120"/>
                <a:ea typeface="華康新特黑體" pitchFamily="49" charset="-120"/>
              </a:rPr>
              <a:t>養成儲蓄的習慣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467544" y="4633972"/>
            <a:ext cx="3384377" cy="523220"/>
            <a:chOff x="467544" y="4633972"/>
            <a:chExt cx="3384377" cy="523220"/>
          </a:xfrm>
        </p:grpSpPr>
        <p:sp>
          <p:nvSpPr>
            <p:cNvPr id="8" name="矩形 7"/>
            <p:cNvSpPr/>
            <p:nvPr/>
          </p:nvSpPr>
          <p:spPr>
            <a:xfrm>
              <a:off x="467544" y="5013176"/>
              <a:ext cx="3384377" cy="109695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467545" y="4633972"/>
              <a:ext cx="3288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dirty="0" smtClean="0">
                  <a:solidFill>
                    <a:schemeClr val="accent2"/>
                  </a:solidFill>
                  <a:latin typeface="Franklin Gothic Medium" pitchFamily="34" charset="0"/>
                  <a:ea typeface="華康新特黑體" pitchFamily="49" charset="-120"/>
                </a:rPr>
                <a:t>Q</a:t>
              </a:r>
              <a:r>
                <a:rPr lang="zh-TW" altLang="en-US" sz="2800" dirty="0" smtClean="0">
                  <a:solidFill>
                    <a:schemeClr val="accent2"/>
                  </a:solidFill>
                  <a:latin typeface="Franklin Gothic Medium" pitchFamily="34" charset="0"/>
                  <a:ea typeface="華康新特黑體" pitchFamily="49" charset="-120"/>
                </a:rPr>
                <a:t>：你</a:t>
              </a:r>
              <a:r>
                <a:rPr lang="zh-TW" altLang="en-US" sz="2800" dirty="0" smtClean="0">
                  <a:solidFill>
                    <a:schemeClr val="accent2"/>
                  </a:solidFill>
                  <a:latin typeface="華康新特黑體" pitchFamily="49" charset="-120"/>
                  <a:ea typeface="華康新特黑體" pitchFamily="49" charset="-120"/>
                </a:rPr>
                <a:t>可以怎麼做？</a:t>
              </a:r>
              <a:endParaRPr lang="zh-TW" altLang="en-US" sz="2800" dirty="0">
                <a:solidFill>
                  <a:schemeClr val="accent2"/>
                </a:solidFill>
                <a:latin typeface="華康新特黑體" pitchFamily="49" charset="-120"/>
                <a:ea typeface="華康新特黑體" pitchFamily="49" charset="-120"/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591061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467544" y="3212976"/>
            <a:ext cx="760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3400" indent="-533400"/>
            <a:r>
              <a:rPr lang="en-US" altLang="zh-TW" sz="2800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A</a:t>
            </a: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華康新特黑體" pitchFamily="49" charset="-120"/>
              </a:rPr>
              <a:t>：</a:t>
            </a:r>
            <a:endParaRPr lang="zh-TW" altLang="en-US" sz="2800" dirty="0">
              <a:solidFill>
                <a:schemeClr val="accent1">
                  <a:lumMod val="50000"/>
                </a:schemeClr>
              </a:solidFill>
              <a:latin typeface="華康新特黑體" pitchFamily="49" charset="-120"/>
              <a:ea typeface="華康新特黑體" pitchFamily="49" charset="-120"/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467544" y="2617748"/>
            <a:ext cx="3384377" cy="523220"/>
            <a:chOff x="467544" y="2617748"/>
            <a:chExt cx="3384377" cy="523220"/>
          </a:xfrm>
        </p:grpSpPr>
        <p:sp>
          <p:nvSpPr>
            <p:cNvPr id="15" name="矩形 14"/>
            <p:cNvSpPr/>
            <p:nvPr/>
          </p:nvSpPr>
          <p:spPr>
            <a:xfrm>
              <a:off x="467544" y="2996951"/>
              <a:ext cx="3384377" cy="109695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467545" y="2617748"/>
              <a:ext cx="3288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dirty="0" smtClean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華康新特黑體" pitchFamily="49" charset="-120"/>
                </a:rPr>
                <a:t>Q</a:t>
              </a:r>
              <a:r>
                <a:rPr lang="zh-TW" altLang="en-US" sz="2800" dirty="0" smtClean="0">
                  <a:solidFill>
                    <a:schemeClr val="accent1">
                      <a:lumMod val="50000"/>
                    </a:schemeClr>
                  </a:solidFill>
                  <a:latin typeface="Franklin Gothic Medium" pitchFamily="34" charset="0"/>
                  <a:ea typeface="華康新特黑體" pitchFamily="49" charset="-120"/>
                </a:rPr>
                <a:t>：</a:t>
              </a:r>
              <a:r>
                <a:rPr lang="zh-TW" altLang="en-US" sz="2800" dirty="0" smtClean="0">
                  <a:solidFill>
                    <a:schemeClr val="accent1">
                      <a:lumMod val="50000"/>
                    </a:schemeClr>
                  </a:solidFill>
                  <a:latin typeface="華康新特黑體" pitchFamily="49" charset="-120"/>
                  <a:ea typeface="華康新特黑體" pitchFamily="49" charset="-120"/>
                </a:rPr>
                <a:t>我可以怎麼做？</a:t>
              </a:r>
              <a:endParaRPr lang="zh-TW" altLang="en-US" sz="2800" dirty="0">
                <a:solidFill>
                  <a:schemeClr val="accent1">
                    <a:lumMod val="50000"/>
                  </a:schemeClr>
                </a:solidFill>
                <a:latin typeface="華康新特黑體" pitchFamily="49" charset="-120"/>
                <a:ea typeface="華康新特黑體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599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laser.wav"/>
          </p:stSnd>
        </p:sndAc>
      </p:transition>
    </mc:Choice>
    <mc:Fallback xmlns="">
      <p:transition>
        <p:sndAc>
          <p:stSnd>
            <p:snd r:embed="rId4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49</Words>
  <Application>Microsoft Office PowerPoint</Application>
  <PresentationFormat>如螢幕大小 (4:3)</PresentationFormat>
  <Paragraphs>10</Paragraphs>
  <Slides>3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佈景主題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FISP旗立資訊</dc:creator>
  <cp:lastModifiedBy>FISP旗立資訊</cp:lastModifiedBy>
  <cp:revision>17</cp:revision>
  <dcterms:created xsi:type="dcterms:W3CDTF">2024-08-30T01:32:25Z</dcterms:created>
  <dcterms:modified xsi:type="dcterms:W3CDTF">2024-08-30T03:55:30Z</dcterms:modified>
</cp:coreProperties>
</file>