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00F2"/>
    <a:srgbClr val="FDBEA5"/>
    <a:srgbClr val="FCA988"/>
    <a:srgbClr val="9933FF"/>
    <a:srgbClr val="151515"/>
    <a:srgbClr val="21FF85"/>
    <a:srgbClr val="4382FF"/>
    <a:srgbClr val="4F8AFF"/>
    <a:srgbClr val="FAA372"/>
    <a:srgbClr val="F3E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25" autoAdjust="0"/>
    <p:restoredTop sz="94660"/>
  </p:normalViewPr>
  <p:slideViewPr>
    <p:cSldViewPr>
      <p:cViewPr varScale="1">
        <p:scale>
          <a:sx n="77" d="100"/>
          <a:sy n="77" d="100"/>
        </p:scale>
        <p:origin x="-8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F58D480-C38C-4AE5-B2B8-9A3A1DA66719}" type="datetimeFigureOut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EAAE070-AFE7-4DCF-8A91-7BF2BCB2874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0802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AE070-AFE7-4DCF-8A91-7BF2BCB28747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7222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參加資格：不限資格</a:t>
            </a:r>
            <a:endParaRPr lang="en-US" altLang="zh-TW" dirty="0"/>
          </a:p>
          <a:p>
            <a:r>
              <a:rPr lang="zh-TW" altLang="en-US" dirty="0"/>
              <a:t>活動內容：於活動期間內拍照打卡上傳即可參加抽獎活動</a:t>
            </a:r>
            <a:endParaRPr lang="en-US" altLang="zh-TW" dirty="0"/>
          </a:p>
          <a:p>
            <a:r>
              <a:rPr lang="zh-TW" altLang="en-US" dirty="0"/>
              <a:t>活動獎勵：東京來回機票、牛排兌換卷、餐點折價卷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AE070-AFE7-4DCF-8A91-7BF2BCB28747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3789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AE070-AFE7-4DCF-8A91-7BF2BCB28747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8690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AE070-AFE7-4DCF-8A91-7BF2BCB28747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4349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AE070-AFE7-4DCF-8A91-7BF2BCB28747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8544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31B9040C-E947-4087-9C07-CFF38C0A1074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941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EDB7-B45B-4979-8A8E-1AA26E033C95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6486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輔助字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946719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187277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5054719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1036397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85980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807908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269163"/>
      </p:ext>
    </p:extLst>
  </p:cSld>
  <p:clrMapOvr>
    <a:masterClrMapping/>
  </p:clrMapOvr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DF5B6-6706-4CB6-9758-4F6D9428D119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1938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2116022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E8E68-D3FD-4EE3-A4EE-860F8C0519D9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905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361987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333728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4EAE-935F-4E91-B61A-76C1F3EC2A4E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461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1FAB1-5621-4F75-8DAD-765A2071F8C3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7867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869691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809-BFFC-4BBA-8EC2-0908394A5037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1121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6FD886-72AA-49BC-ABAF-B3ABD65D99E2}" type="datetime1">
              <a:rPr lang="zh-TW" altLang="en-US" smtClean="0"/>
              <a:t>2019/11/15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7692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7E71FFD4-3DBA-4A35-BDFA-0677891591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5697" y="3557445"/>
            <a:ext cx="5481970" cy="1067940"/>
          </a:xfrm>
        </p:spPr>
        <p:txBody>
          <a:bodyPr>
            <a:normAutofit/>
          </a:bodyPr>
          <a:lstStyle/>
          <a:p>
            <a:r>
              <a:rPr lang="zh-TW" altLang="en-US" sz="45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dist="38100" dir="2700000" algn="bl" rotWithShape="0">
                    <a:schemeClr val="accent5"/>
                  </a:outerShdw>
                </a:effectLst>
                <a:latin typeface="+mj-ea"/>
              </a:rPr>
              <a:t>認識</a:t>
            </a:r>
            <a:r>
              <a:rPr lang="en-US" altLang="zh-TW" sz="4500" b="1" dirty="0" smtClean="0">
                <a:ln w="13462">
                  <a:solidFill>
                    <a:schemeClr val="bg1"/>
                  </a:solidFill>
                  <a:prstDash val="solid"/>
                </a:ln>
                <a:effectLst>
                  <a:outerShdw dist="38100" dir="2700000" algn="bl" rotWithShape="0">
                    <a:schemeClr val="accent5"/>
                  </a:outerShdw>
                </a:effectLst>
                <a:latin typeface="+mj-ea"/>
              </a:rPr>
              <a:t>《</a:t>
            </a:r>
            <a:r>
              <a:rPr lang="zh-TW" altLang="en-US" sz="4500" b="1" dirty="0" smtClean="0">
                <a:ln w="13462">
                  <a:solidFill>
                    <a:schemeClr val="bg1"/>
                  </a:solidFill>
                  <a:prstDash val="solid"/>
                </a:ln>
                <a:effectLst>
                  <a:outerShdw dist="38100" dir="2700000" algn="bl" rotWithShape="0">
                    <a:schemeClr val="accent5"/>
                  </a:outerShdw>
                </a:effectLst>
                <a:latin typeface="+mj-ea"/>
              </a:rPr>
              <a:t>勞基法</a:t>
            </a:r>
            <a:r>
              <a:rPr lang="en-US" altLang="zh-TW" sz="45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dist="38100" dir="2700000" algn="bl" rotWithShape="0">
                    <a:schemeClr val="accent5"/>
                  </a:outerShdw>
                </a:effectLst>
                <a:latin typeface="+mj-ea"/>
              </a:rPr>
              <a:t>》</a:t>
            </a:r>
            <a:endParaRPr lang="zh-TW" altLang="en-US" sz="4500" b="1" dirty="0">
              <a:ln w="13462">
                <a:solidFill>
                  <a:schemeClr val="bg1"/>
                </a:solidFill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  <a:latin typeface="+mj-ea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="" xmlns:a16="http://schemas.microsoft.com/office/drawing/2014/main" id="{5401CBA3-BCA2-4CD1-BD4C-5A5DD663C6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4493" y="2132856"/>
            <a:ext cx="6049835" cy="1243074"/>
          </a:xfrm>
        </p:spPr>
        <p:txBody>
          <a:bodyPr>
            <a:normAutofit fontScale="925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TW" altLang="en-US" sz="7000" b="1" i="1" dirty="0">
                <a:ln/>
                <a:solidFill>
                  <a:schemeClr val="accent4"/>
                </a:solidFill>
                <a:ea typeface="Microsoft YaHei" panose="020B0503020204020204" pitchFamily="34" charset="-122"/>
                <a:cs typeface="+mj-cs"/>
              </a:rPr>
              <a:t>勞動思辨與解析</a:t>
            </a:r>
          </a:p>
        </p:txBody>
      </p:sp>
    </p:spTree>
    <p:extLst>
      <p:ext uri="{BB962C8B-B14F-4D97-AF65-F5344CB8AC3E}">
        <p14:creationId xmlns:p14="http://schemas.microsoft.com/office/powerpoint/2010/main" val="212655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43608" y="3356992"/>
            <a:ext cx="7344816" cy="22843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="" xmlns:a16="http://schemas.microsoft.com/office/drawing/2014/main" id="{607E4599-5957-492D-A223-F40DE634E01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3331" y="1924335"/>
            <a:ext cx="8234113" cy="4379399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buClr>
                <a:schemeClr val="accent1">
                  <a:lumMod val="20000"/>
                  <a:lumOff val="80000"/>
                </a:schemeClr>
              </a:buClr>
              <a:buSzPct val="80000"/>
              <a:buBlip>
                <a:blip r:embed="rId3"/>
              </a:buBlip>
            </a:pPr>
            <a:r>
              <a:rPr lang="zh-TW" altLang="en-US" sz="4000" b="1" dirty="0" smtClean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校內工讀生</a:t>
            </a:r>
            <a:r>
              <a:rPr lang="zh-TW" altLang="en-US" sz="40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是否為適用</a:t>
            </a:r>
            <a:r>
              <a:rPr lang="zh-TW" altLang="en-US" sz="4000" b="1" dirty="0" smtClean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勞基法之</a:t>
            </a:r>
            <a:r>
              <a:rPr lang="zh-TW" altLang="en-US" sz="40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對象？</a:t>
            </a:r>
            <a:endParaRPr lang="en-US" altLang="zh-TW" sz="4000" b="1" dirty="0">
              <a:ln w="0"/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1">
              <a:buClr>
                <a:schemeClr val="accent1">
                  <a:lumMod val="20000"/>
                  <a:lumOff val="80000"/>
                </a:schemeClr>
              </a:buClr>
              <a:buSzPct val="80000"/>
              <a:buBlip>
                <a:blip r:embed="rId3"/>
              </a:buBlip>
            </a:pPr>
            <a:r>
              <a:rPr lang="zh-TW" altLang="en-US" sz="36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除編制內之教師、職員及編制外僅從事教學工作之教師不適用</a:t>
            </a:r>
            <a:r>
              <a:rPr lang="zh-TW" altLang="en-US" sz="3600" b="1" dirty="0" smtClean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勞基法外</a:t>
            </a:r>
            <a:r>
              <a:rPr lang="zh-TW" altLang="en-US" sz="36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，</a:t>
            </a:r>
            <a:r>
              <a:rPr lang="zh-TW" altLang="en-US" sz="3600" b="1" dirty="0">
                <a:ln w="0"/>
                <a:solidFill>
                  <a:srgbClr val="FF0000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其餘工作者均適用</a:t>
            </a:r>
            <a:r>
              <a:rPr lang="zh-TW" altLang="en-US" sz="3600" b="1" dirty="0" smtClean="0">
                <a:ln w="0"/>
                <a:solidFill>
                  <a:srgbClr val="FF0000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勞基法</a:t>
            </a:r>
            <a:r>
              <a:rPr lang="zh-TW" altLang="en-US" sz="3600" b="1" dirty="0" smtClean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。</a:t>
            </a:r>
            <a:endParaRPr lang="en-US" altLang="zh-TW" sz="3600" b="1" dirty="0">
              <a:ln w="0"/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sp>
        <p:nvSpPr>
          <p:cNvPr id="2" name="頁尾版面配置區 1">
            <a:extLst>
              <a:ext uri="{FF2B5EF4-FFF2-40B4-BE49-F238E27FC236}">
                <a16:creationId xmlns="" xmlns:a16="http://schemas.microsoft.com/office/drawing/2014/main" id="{36266E32-720F-4CFA-A3EC-34E9E8B29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72400" y="5805264"/>
            <a:ext cx="385241" cy="498470"/>
          </a:xfrm>
        </p:spPr>
        <p:txBody>
          <a:bodyPr/>
          <a:lstStyle/>
          <a:p>
            <a:r>
              <a:rPr lang="en-US" altLang="zh-TW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2</a:t>
            </a:r>
            <a:endParaRPr lang="zh-TW" altLang="en-US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5" name="標題 1">
            <a:extLst>
              <a:ext uri="{FF2B5EF4-FFF2-40B4-BE49-F238E27FC236}">
                <a16:creationId xmlns="" xmlns:a16="http://schemas.microsoft.com/office/drawing/2014/main" id="{9FE336B2-BC58-4D07-B99D-CCB866D8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8900" y="692696"/>
            <a:ext cx="4446200" cy="1008112"/>
          </a:xfrm>
        </p:spPr>
        <p:txBody>
          <a:bodyPr>
            <a:normAutofit fontScale="90000"/>
          </a:bodyPr>
          <a:lstStyle/>
          <a:p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4382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Microsoft YaHei" panose="020B0503020204020204" pitchFamily="34" charset="-122"/>
              </a:rPr>
              <a:t>認識勞基法</a:t>
            </a:r>
            <a:endParaRPr lang="zh-TW" altLang="en-US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rgbClr val="4382FF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423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3608" y="2761050"/>
            <a:ext cx="7344816" cy="2880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內容版面配置區 2">
            <a:extLst>
              <a:ext uri="{FF2B5EF4-FFF2-40B4-BE49-F238E27FC236}">
                <a16:creationId xmlns="" xmlns:a16="http://schemas.microsoft.com/office/drawing/2014/main" id="{67E637DA-7D80-4F75-BF3A-4292433DD6C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3148" y="1924335"/>
            <a:ext cx="8234113" cy="4379399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buClr>
                <a:schemeClr val="accent1">
                  <a:lumMod val="20000"/>
                  <a:lumOff val="80000"/>
                </a:schemeClr>
              </a:buClr>
              <a:buSzPct val="80000"/>
              <a:buBlip>
                <a:blip r:embed="rId3"/>
              </a:buBlip>
            </a:pPr>
            <a:r>
              <a:rPr lang="zh-TW" altLang="en-US" sz="40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每月的加班費應在何時給付？</a:t>
            </a:r>
            <a:endParaRPr lang="en-US" altLang="zh-TW" sz="4000" b="1" dirty="0">
              <a:ln w="0"/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1">
              <a:buClr>
                <a:schemeClr val="accent1">
                  <a:lumMod val="20000"/>
                  <a:lumOff val="80000"/>
                </a:schemeClr>
              </a:buClr>
              <a:buSzPct val="80000"/>
              <a:buBlip>
                <a:blip r:embed="rId3"/>
              </a:buBlip>
            </a:pPr>
            <a:r>
              <a:rPr lang="zh-TW" altLang="en-US" sz="36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延長工作時間之工資或休假日出勤工作加給之工資，應依勞動基準法第</a:t>
            </a:r>
            <a:r>
              <a:rPr lang="en-US" altLang="zh-TW" sz="36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24</a:t>
            </a:r>
            <a:r>
              <a:rPr lang="zh-TW" altLang="en-US" sz="36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條或第</a:t>
            </a:r>
            <a:r>
              <a:rPr lang="en-US" altLang="zh-TW" sz="36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39</a:t>
            </a:r>
            <a:r>
              <a:rPr lang="zh-TW" altLang="en-US" sz="36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條規定所列標準計給之，並應於事實發生後最近之</a:t>
            </a:r>
            <a:r>
              <a:rPr lang="zh-TW" altLang="en-US" sz="3600" b="1" dirty="0">
                <a:ln w="0"/>
                <a:solidFill>
                  <a:srgbClr val="FF0000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工資給付日或當月份發給</a:t>
            </a:r>
            <a:r>
              <a:rPr lang="zh-TW" altLang="en-US" sz="36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。</a:t>
            </a:r>
            <a:endParaRPr lang="en-US" altLang="zh-TW" sz="3600" b="1" dirty="0">
              <a:ln w="0"/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sp>
        <p:nvSpPr>
          <p:cNvPr id="14" name="頁尾版面配置區 1">
            <a:extLst>
              <a:ext uri="{FF2B5EF4-FFF2-40B4-BE49-F238E27FC236}">
                <a16:creationId xmlns="" xmlns:a16="http://schemas.microsoft.com/office/drawing/2014/main" id="{1BF91D9F-39B4-4ACD-9A5F-196976FBB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72400" y="5805264"/>
            <a:ext cx="385241" cy="498470"/>
          </a:xfrm>
        </p:spPr>
        <p:txBody>
          <a:bodyPr/>
          <a:lstStyle/>
          <a:p>
            <a:r>
              <a:rPr lang="en-US" altLang="zh-TW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2</a:t>
            </a:r>
            <a:endParaRPr lang="zh-TW" altLang="en-US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5" name="標題 1">
            <a:extLst>
              <a:ext uri="{FF2B5EF4-FFF2-40B4-BE49-F238E27FC236}">
                <a16:creationId xmlns="" xmlns:a16="http://schemas.microsoft.com/office/drawing/2014/main" id="{09B151FA-F217-44A0-B097-D5B1DA85C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8900" y="692696"/>
            <a:ext cx="4446200" cy="1008112"/>
          </a:xfrm>
        </p:spPr>
        <p:txBody>
          <a:bodyPr>
            <a:normAutofit fontScale="90000"/>
          </a:bodyPr>
          <a:lstStyle/>
          <a:p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4382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Microsoft YaHei" panose="020B0503020204020204" pitchFamily="34" charset="-122"/>
              </a:rPr>
              <a:t>認識勞基法</a:t>
            </a:r>
            <a:endParaRPr lang="zh-TW" altLang="en-US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rgbClr val="4382FF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6089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頁尾版面配置區 1">
            <a:extLst>
              <a:ext uri="{FF2B5EF4-FFF2-40B4-BE49-F238E27FC236}">
                <a16:creationId xmlns="" xmlns:a16="http://schemas.microsoft.com/office/drawing/2014/main" id="{33C1EE90-91C0-4304-BB11-22D3F19A0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6</a:t>
            </a:r>
            <a:endParaRPr lang="zh-TW" altLang="en-US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" name="標題 1">
            <a:extLst>
              <a:ext uri="{FF2B5EF4-FFF2-40B4-BE49-F238E27FC236}">
                <a16:creationId xmlns="" xmlns:a16="http://schemas.microsoft.com/office/drawing/2014/main" id="{12D0B2FE-97DE-48F5-B2C7-A0FC3E328916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835400" y="1811338"/>
            <a:ext cx="5308600" cy="1516062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TW" sz="120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Microsoft YaHei" panose="020B0503020204020204" pitchFamily="34" charset="-122"/>
              </a:rPr>
              <a:t>Q&amp;A</a:t>
            </a:r>
            <a:endParaRPr lang="zh-TW" altLang="en-US" sz="12000" b="1" cap="none" dirty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3643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43608" y="2731233"/>
            <a:ext cx="7344816" cy="29300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內容版面配置區 2">
            <a:extLst>
              <a:ext uri="{FF2B5EF4-FFF2-40B4-BE49-F238E27FC236}">
                <a16:creationId xmlns="" xmlns:a16="http://schemas.microsoft.com/office/drawing/2014/main" id="{67E637DA-7D80-4F75-BF3A-4292433DD6C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3148" y="1924335"/>
            <a:ext cx="8234113" cy="4379399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buClr>
                <a:schemeClr val="accent1">
                  <a:lumMod val="20000"/>
                  <a:lumOff val="80000"/>
                </a:schemeClr>
              </a:buClr>
              <a:buSzPct val="80000"/>
              <a:buBlip>
                <a:blip r:embed="rId3"/>
              </a:buBlip>
            </a:pPr>
            <a:r>
              <a:rPr lang="zh-TW" altLang="en-US" sz="40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雇主有何「職業災害補償責任」？</a:t>
            </a:r>
            <a:endParaRPr lang="en-US" altLang="zh-TW" sz="4000" b="1" dirty="0">
              <a:ln w="0"/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1">
              <a:buClr>
                <a:schemeClr val="accent1">
                  <a:lumMod val="20000"/>
                  <a:lumOff val="80000"/>
                </a:schemeClr>
              </a:buClr>
              <a:buSzPct val="80000"/>
              <a:buBlip>
                <a:blip r:embed="rId3"/>
              </a:buBlip>
            </a:pPr>
            <a:r>
              <a:rPr lang="zh-TW" altLang="en-US" sz="3600" b="1" dirty="0" smtClean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勞基法</a:t>
            </a:r>
            <a:r>
              <a:rPr lang="zh-TW" altLang="en-US" sz="36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職業災害補償規定係採雇主無過失補償責任。亦即勞工一旦發生職業災害，無論雇主對於職業災害之發生有無故意或過失，</a:t>
            </a:r>
            <a:r>
              <a:rPr lang="zh-TW" altLang="en-US" sz="3600" b="1" dirty="0">
                <a:ln w="0"/>
                <a:solidFill>
                  <a:srgbClr val="FF0000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雇主均應支付職業災害補償費用</a:t>
            </a:r>
            <a:r>
              <a:rPr lang="zh-TW" altLang="en-US" sz="3600" b="1" dirty="0">
                <a:ln w="0"/>
                <a:latin typeface="華康中圓體" panose="020F0509000000000000" pitchFamily="49" charset="-120"/>
                <a:ea typeface="華康中圓體" panose="020F0509000000000000" pitchFamily="49" charset="-120"/>
              </a:rPr>
              <a:t>。</a:t>
            </a:r>
            <a:endParaRPr lang="en-US" altLang="zh-TW" sz="3600" b="1" dirty="0">
              <a:ln w="0"/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sp>
        <p:nvSpPr>
          <p:cNvPr id="14" name="頁尾版面配置區 1">
            <a:extLst>
              <a:ext uri="{FF2B5EF4-FFF2-40B4-BE49-F238E27FC236}">
                <a16:creationId xmlns="" xmlns:a16="http://schemas.microsoft.com/office/drawing/2014/main" id="{1BF91D9F-39B4-4ACD-9A5F-196976FBB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72400" y="5805264"/>
            <a:ext cx="385241" cy="498470"/>
          </a:xfrm>
        </p:spPr>
        <p:txBody>
          <a:bodyPr/>
          <a:lstStyle/>
          <a:p>
            <a:r>
              <a:rPr lang="en-US" altLang="zh-TW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2</a:t>
            </a:r>
            <a:endParaRPr lang="zh-TW" altLang="en-US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5" name="標題 1">
            <a:extLst>
              <a:ext uri="{FF2B5EF4-FFF2-40B4-BE49-F238E27FC236}">
                <a16:creationId xmlns="" xmlns:a16="http://schemas.microsoft.com/office/drawing/2014/main" id="{09B151FA-F217-44A0-B097-D5B1DA85C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8900" y="692696"/>
            <a:ext cx="4446200" cy="1008112"/>
          </a:xfrm>
        </p:spPr>
        <p:txBody>
          <a:bodyPr>
            <a:normAutofit fontScale="90000"/>
          </a:bodyPr>
          <a:lstStyle/>
          <a:p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4382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Microsoft YaHei" panose="020B0503020204020204" pitchFamily="34" charset="-122"/>
              </a:rPr>
              <a:t>認識勞基法</a:t>
            </a:r>
            <a:endParaRPr lang="zh-TW" altLang="en-US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rgbClr val="4382FF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6306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有機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641</TotalTime>
  <Words>203</Words>
  <Application>Microsoft Office PowerPoint</Application>
  <PresentationFormat>如螢幕大小 (4:3)</PresentationFormat>
  <Paragraphs>24</Paragraphs>
  <Slides>5</Slides>
  <Notes>5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有機</vt:lpstr>
      <vt:lpstr>認識《勞基法》</vt:lpstr>
      <vt:lpstr>認識勞基法</vt:lpstr>
      <vt:lpstr>認識勞基法</vt:lpstr>
      <vt:lpstr>Q&amp;A</vt:lpstr>
      <vt:lpstr>認識勞基法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E063</dc:creator>
  <cp:lastModifiedBy>user</cp:lastModifiedBy>
  <cp:revision>77</cp:revision>
  <dcterms:created xsi:type="dcterms:W3CDTF">2019-06-19T08:53:48Z</dcterms:created>
  <dcterms:modified xsi:type="dcterms:W3CDTF">2019-11-15T02:58:50Z</dcterms:modified>
</cp:coreProperties>
</file>