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58" r:id="rId5"/>
    <p:sldId id="259" r:id="rId6"/>
    <p:sldId id="268" r:id="rId7"/>
    <p:sldId id="270" r:id="rId8"/>
    <p:sldId id="260" r:id="rId9"/>
    <p:sldId id="261" r:id="rId10"/>
    <p:sldId id="262" r:id="rId11"/>
    <p:sldId id="267" r:id="rId12"/>
    <p:sldId id="263" r:id="rId13"/>
    <p:sldId id="264" r:id="rId14"/>
    <p:sldId id="265" r:id="rId15"/>
    <p:sldId id="266" r:id="rId16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  <a:srgbClr val="3399FF"/>
    <a:srgbClr val="00CCFF"/>
    <a:srgbClr val="33CC33"/>
    <a:srgbClr val="CC9900"/>
    <a:srgbClr val="FF6600"/>
    <a:srgbClr val="FF3399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中等深淺樣式 1 - 輔色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9631B5-78F2-41C9-869B-9F39066F8104}" styleName="中等深淺樣式 3 - 輔色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44" d="100"/>
          <a:sy n="44" d="100"/>
        </p:scale>
        <p:origin x="-1262" y="-93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6265432098765434E-2"/>
          <c:y val="0.1186205013165154"/>
          <c:w val="0.9135802469135802"/>
          <c:h val="0.88137958631285007"/>
        </c:manualLayout>
      </c:layout>
      <c:pie3D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2012年</c:v>
                </c:pt>
              </c:strCache>
            </c:strRef>
          </c:tx>
          <c:spPr>
            <a:ln w="57150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rgbClr val="9933FF"/>
              </a:solidFill>
              <a:ln w="57150">
                <a:solidFill>
                  <a:schemeClr val="bg1"/>
                </a:solidFill>
              </a:ln>
            </c:spPr>
          </c:dPt>
          <c:dPt>
            <c:idx val="1"/>
            <c:bubble3D val="0"/>
            <c:spPr>
              <a:solidFill>
                <a:srgbClr val="FF3399"/>
              </a:solidFill>
              <a:ln w="57150">
                <a:solidFill>
                  <a:schemeClr val="bg1"/>
                </a:solidFill>
              </a:ln>
            </c:spPr>
          </c:dPt>
          <c:dPt>
            <c:idx val="2"/>
            <c:bubble3D val="0"/>
            <c:spPr>
              <a:solidFill>
                <a:srgbClr val="FF6600"/>
              </a:solidFill>
              <a:ln w="57150">
                <a:solidFill>
                  <a:schemeClr val="bg1"/>
                </a:solidFill>
              </a:ln>
            </c:spPr>
          </c:dPt>
          <c:dPt>
            <c:idx val="3"/>
            <c:bubble3D val="0"/>
            <c:spPr>
              <a:solidFill>
                <a:srgbClr val="CC9900"/>
              </a:solidFill>
              <a:ln w="57150">
                <a:solidFill>
                  <a:schemeClr val="bg1"/>
                </a:solidFill>
              </a:ln>
            </c:spPr>
          </c:dPt>
          <c:dPt>
            <c:idx val="4"/>
            <c:bubble3D val="0"/>
            <c:spPr>
              <a:solidFill>
                <a:srgbClr val="33CC33"/>
              </a:solidFill>
              <a:ln w="57150">
                <a:solidFill>
                  <a:schemeClr val="bg1"/>
                </a:solidFill>
              </a:ln>
            </c:spPr>
          </c:dPt>
          <c:dPt>
            <c:idx val="5"/>
            <c:bubble3D val="0"/>
            <c:explosion val="19"/>
            <c:spPr>
              <a:solidFill>
                <a:srgbClr val="00CCFF"/>
              </a:solidFill>
              <a:ln w="57150">
                <a:solidFill>
                  <a:schemeClr val="bg1"/>
                </a:solidFill>
              </a:ln>
            </c:spPr>
          </c:dPt>
          <c:dLbls>
            <c:dLbl>
              <c:idx val="2"/>
              <c:layout>
                <c:manualLayout>
                  <c:x val="-0.16820987654320987"/>
                  <c:y val="4.574605695404102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0.17438271604938282"/>
                  <c:y val="-0.22364738955308944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0.14660493827160495"/>
                  <c:y val="-0.302432265418382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8.4876543209876545E-2"/>
                  <c:y val="0.13469672325356524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工作表1!$A$2:$A$7</c:f>
              <c:strCache>
                <c:ptCount val="6"/>
                <c:pt idx="0">
                  <c:v>義大利</c:v>
                </c:pt>
                <c:pt idx="1">
                  <c:v>西班牙</c:v>
                </c:pt>
                <c:pt idx="2">
                  <c:v>比利時</c:v>
                </c:pt>
                <c:pt idx="3">
                  <c:v>德國</c:v>
                </c:pt>
                <c:pt idx="4">
                  <c:v>荷蘭</c:v>
                </c:pt>
                <c:pt idx="5">
                  <c:v>英國</c:v>
                </c:pt>
              </c:strCache>
            </c:strRef>
          </c:cat>
          <c:val>
            <c:numRef>
              <c:f>工作表1!$B$2:$B$7</c:f>
              <c:numCache>
                <c:formatCode>#,##0</c:formatCode>
                <c:ptCount val="6"/>
                <c:pt idx="0" formatCode="General">
                  <c:v>930</c:v>
                </c:pt>
                <c:pt idx="1">
                  <c:v>2787</c:v>
                </c:pt>
                <c:pt idx="2">
                  <c:v>3818</c:v>
                </c:pt>
                <c:pt idx="3">
                  <c:v>5783</c:v>
                </c:pt>
                <c:pt idx="4">
                  <c:v>5817</c:v>
                </c:pt>
                <c:pt idx="5">
                  <c:v>8969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2600" baseline="0">
          <a:latin typeface="Times New Roman" panose="02020603050405020304" pitchFamily="18" charset="0"/>
          <a:ea typeface="華康中圓體" panose="020F0509000000000000" pitchFamily="49" charset="-120"/>
        </a:defRPr>
      </a:pPr>
      <a:endParaRPr lang="zh-TW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05B59-5400-4B7C-B7FA-83DF3552F8AB}" type="datetimeFigureOut">
              <a:rPr lang="zh-TW" altLang="en-US" smtClean="0"/>
              <a:t>2014/10/1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D9F9D-3C00-4625-924D-DD140DF260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28269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05B59-5400-4B7C-B7FA-83DF3552F8AB}" type="datetimeFigureOut">
              <a:rPr lang="zh-TW" altLang="en-US" smtClean="0"/>
              <a:t>2014/10/1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D9F9D-3C00-4625-924D-DD140DF260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20832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05B59-5400-4B7C-B7FA-83DF3552F8AB}" type="datetimeFigureOut">
              <a:rPr lang="zh-TW" altLang="en-US" smtClean="0"/>
              <a:t>2014/10/1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D9F9D-3C00-4625-924D-DD140DF260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37726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05B59-5400-4B7C-B7FA-83DF3552F8AB}" type="datetimeFigureOut">
              <a:rPr lang="zh-TW" altLang="en-US" smtClean="0"/>
              <a:t>2014/10/1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D9F9D-3C00-4625-924D-DD140DF260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31197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05B59-5400-4B7C-B7FA-83DF3552F8AB}" type="datetimeFigureOut">
              <a:rPr lang="zh-TW" altLang="en-US" smtClean="0"/>
              <a:t>2014/10/1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D9F9D-3C00-4625-924D-DD140DF260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37405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710000"/>
            <a:ext cx="4114800" cy="4525963"/>
          </a:xfrm>
        </p:spPr>
        <p:txBody>
          <a:bodyPr lIns="0" rIns="0"/>
          <a:lstStyle>
            <a:lvl1pPr>
              <a:defRPr sz="3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141912" y="1710000"/>
            <a:ext cx="3678560" cy="4525963"/>
          </a:xfrm>
        </p:spPr>
        <p:txBody>
          <a:bodyPr lIns="0" rIns="0"/>
          <a:lstStyle>
            <a:lvl1pPr>
              <a:defRPr sz="3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05B59-5400-4B7C-B7FA-83DF3552F8AB}" type="datetimeFigureOut">
              <a:rPr lang="zh-TW" altLang="en-US" smtClean="0"/>
              <a:t>2014/10/1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D9F9D-3C00-4625-924D-DD140DF260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7723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05B59-5400-4B7C-B7FA-83DF3552F8AB}" type="datetimeFigureOut">
              <a:rPr lang="zh-TW" altLang="en-US" smtClean="0"/>
              <a:t>2014/10/1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D9F9D-3C00-4625-924D-DD140DF260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24164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05B59-5400-4B7C-B7FA-83DF3552F8AB}" type="datetimeFigureOut">
              <a:rPr lang="zh-TW" altLang="en-US" smtClean="0"/>
              <a:t>2014/10/1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D9F9D-3C00-4625-924D-DD140DF260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58130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05B59-5400-4B7C-B7FA-83DF3552F8AB}" type="datetimeFigureOut">
              <a:rPr lang="zh-TW" altLang="en-US" smtClean="0"/>
              <a:t>2014/10/1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D9F9D-3C00-4625-924D-DD140DF260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21283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05B59-5400-4B7C-B7FA-83DF3552F8AB}" type="datetimeFigureOut">
              <a:rPr lang="zh-TW" altLang="en-US" smtClean="0"/>
              <a:t>2014/10/1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D9F9D-3C00-4625-924D-DD140DF260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08821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05B59-5400-4B7C-B7FA-83DF3552F8AB}" type="datetimeFigureOut">
              <a:rPr lang="zh-TW" altLang="en-US" smtClean="0"/>
              <a:t>2014/10/1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D9F9D-3C00-4625-924D-DD140DF260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11416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710000"/>
            <a:ext cx="8229600" cy="48153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105B59-5400-4B7C-B7FA-83DF3552F8AB}" type="datetimeFigureOut">
              <a:rPr lang="zh-TW" altLang="en-US" smtClean="0"/>
              <a:t>2014/10/1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4482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FD9F9D-3C00-4625-924D-DD140DF260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11027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12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"/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tif"/><Relationship Id="rId4" Type="http://schemas.openxmlformats.org/officeDocument/2006/relationships/image" Target="../media/image6.t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96000"/>
            <a:ext cx="7772400" cy="1945872"/>
          </a:xfrm>
        </p:spPr>
        <p:txBody>
          <a:bodyPr>
            <a:noAutofit/>
          </a:bodyPr>
          <a:lstStyle/>
          <a:p>
            <a:r>
              <a:rPr lang="zh-TW" altLang="en-US" dirty="0"/>
              <a:t>募資計畫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685800" y="4246240"/>
            <a:ext cx="7772400" cy="1116000"/>
          </a:xfrm>
        </p:spPr>
        <p:txBody>
          <a:bodyPr/>
          <a:lstStyle/>
          <a:p>
            <a:r>
              <a:rPr lang="zh-TW" altLang="en-US" dirty="0" smtClean="0"/>
              <a:t>雲山公司 </a:t>
            </a:r>
            <a:r>
              <a:rPr lang="en-US" altLang="zh-TW" dirty="0" smtClean="0"/>
              <a:t>SOMERSET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4373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產品特點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簡易收納與展開</a:t>
            </a:r>
          </a:p>
          <a:p>
            <a:r>
              <a:rPr lang="zh-TW" altLang="en-US" dirty="0" smtClean="0"/>
              <a:t>貼心的置物功能</a:t>
            </a:r>
          </a:p>
          <a:p>
            <a:r>
              <a:rPr lang="zh-TW" altLang="en-US" dirty="0" smtClean="0"/>
              <a:t>驅動方式輕易更改：</a:t>
            </a:r>
            <a:br>
              <a:rPr lang="zh-TW" altLang="en-US" dirty="0" smtClean="0"/>
            </a:br>
            <a:r>
              <a:rPr lang="zh-TW" altLang="en-US" dirty="0" smtClean="0"/>
              <a:t>是自行折疊車，也是電動摺疊車</a:t>
            </a:r>
          </a:p>
          <a:p>
            <a:r>
              <a:rPr lang="zh-TW" altLang="en-US" dirty="0" smtClean="0"/>
              <a:t>一車兩用：</a:t>
            </a:r>
            <a:br>
              <a:rPr lang="zh-TW" altLang="en-US" dirty="0" smtClean="0"/>
            </a:br>
            <a:r>
              <a:rPr lang="zh-TW" altLang="en-US" dirty="0" smtClean="0"/>
              <a:t>兼具多功能與環保型態</a:t>
            </a:r>
            <a:endParaRPr lang="zh-TW" altLang="en-US" dirty="0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1916832"/>
            <a:ext cx="2245168" cy="192443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8" name="圓角矩形 7"/>
          <p:cNvSpPr/>
          <p:nvPr/>
        </p:nvSpPr>
        <p:spPr>
          <a:xfrm>
            <a:off x="7236296" y="0"/>
            <a:ext cx="1656184" cy="648000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zh-TW" altLang="en-US" sz="2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產品介紹</a:t>
            </a:r>
            <a:endParaRPr lang="zh-TW" altLang="en-US" sz="25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0"/>
            <a:ext cx="9144000" cy="1886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5215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產品套件說明</a:t>
            </a:r>
            <a:endParaRPr lang="zh-TW" altLang="en-US" dirty="0"/>
          </a:p>
        </p:txBody>
      </p:sp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2347914"/>
              </p:ext>
            </p:extLst>
          </p:nvPr>
        </p:nvGraphicFramePr>
        <p:xfrm>
          <a:off x="457200" y="1709738"/>
          <a:ext cx="8229600" cy="4206240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2386608"/>
                <a:gridCol w="3528392"/>
                <a:gridCol w="2314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 smtClean="0">
                          <a:latin typeface="華康中圓體" panose="020F0509000000000000" pitchFamily="49" charset="-120"/>
                          <a:ea typeface="華康中圓體" panose="020F0509000000000000" pitchFamily="49" charset="-120"/>
                        </a:rPr>
                        <a:t>分類</a:t>
                      </a:r>
                      <a:endParaRPr lang="zh-TW" altLang="en-US" sz="2800" dirty="0">
                        <a:latin typeface="華康中圓體" panose="020F0509000000000000" pitchFamily="49" charset="-120"/>
                        <a:ea typeface="華康中圓體" panose="020F0509000000000000" pitchFamily="49" charset="-120"/>
                      </a:endParaRPr>
                    </a:p>
                  </a:txBody>
                  <a:tcPr marL="91441" marR="91441" anchor="ctr"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 smtClean="0">
                          <a:latin typeface="華康中圓體" panose="020F0509000000000000" pitchFamily="49" charset="-120"/>
                          <a:ea typeface="華康中圓體" panose="020F0509000000000000" pitchFamily="49" charset="-120"/>
                        </a:rPr>
                        <a:t>裝備</a:t>
                      </a:r>
                      <a:endParaRPr lang="zh-TW" altLang="en-US" sz="2800" dirty="0">
                        <a:latin typeface="華康中圓體" panose="020F0509000000000000" pitchFamily="49" charset="-120"/>
                        <a:ea typeface="華康中圓體" panose="020F0509000000000000" pitchFamily="49" charset="-120"/>
                      </a:endParaRPr>
                    </a:p>
                  </a:txBody>
                  <a:tcPr marL="91441" marR="91441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 smtClean="0">
                          <a:latin typeface="華康中圓體" panose="020F0509000000000000" pitchFamily="49" charset="-120"/>
                          <a:ea typeface="華康中圓體" panose="020F0509000000000000" pitchFamily="49" charset="-120"/>
                        </a:rPr>
                        <a:t>客製化部分</a:t>
                      </a:r>
                      <a:endParaRPr lang="zh-TW" altLang="en-US" sz="2800" dirty="0">
                        <a:latin typeface="華康中圓體" panose="020F0509000000000000" pitchFamily="49" charset="-120"/>
                        <a:ea typeface="華康中圓體" panose="020F0509000000000000" pitchFamily="49" charset="-120"/>
                      </a:endParaRPr>
                    </a:p>
                  </a:txBody>
                  <a:tcPr marL="91441" marR="91441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zh-TW" altLang="zh-TW" sz="2800" dirty="0" smtClean="0">
                          <a:latin typeface="華康中圓體" panose="020F0509000000000000" pitchFamily="49" charset="-120"/>
                          <a:ea typeface="華康中圓體" panose="020F0509000000000000" pitchFamily="49" charset="-120"/>
                        </a:rPr>
                        <a:t>極簡商務套組</a:t>
                      </a:r>
                      <a:endParaRPr lang="zh-TW" altLang="en-US" sz="2800" dirty="0">
                        <a:latin typeface="華康中圓體" panose="020F0509000000000000" pitchFamily="49" charset="-120"/>
                        <a:ea typeface="華康中圓體" panose="020F0509000000000000" pitchFamily="49" charset="-120"/>
                      </a:endParaRPr>
                    </a:p>
                  </a:txBody>
                  <a:tcPr marL="91441" marR="91441" anchor="ctr"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zh-TW" sz="2800" dirty="0" smtClean="0">
                          <a:latin typeface="華康中圓體" panose="020F0509000000000000" pitchFamily="49" charset="-120"/>
                          <a:ea typeface="華康中圓體" panose="020F0509000000000000" pitchFamily="49" charset="-120"/>
                        </a:rPr>
                        <a:t>基本車型、馬達驅動後輪、鋰電池、皮革置物箱</a:t>
                      </a:r>
                      <a:endParaRPr lang="zh-TW" altLang="en-US" sz="2800" dirty="0">
                        <a:latin typeface="華康中圓體" panose="020F0509000000000000" pitchFamily="49" charset="-120"/>
                        <a:ea typeface="華康中圓體" panose="020F0509000000000000" pitchFamily="49" charset="-120"/>
                      </a:endParaRPr>
                    </a:p>
                  </a:txBody>
                  <a:tcPr marL="91441" marR="91441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2800" dirty="0" smtClean="0">
                          <a:latin typeface="華康中圓體" panose="020F0509000000000000" pitchFamily="49" charset="-120"/>
                          <a:ea typeface="華康中圓體" panose="020F0509000000000000" pitchFamily="49" charset="-120"/>
                        </a:rPr>
                        <a:t>握把、座墊</a:t>
                      </a:r>
                      <a:endParaRPr lang="zh-TW" altLang="en-US" sz="2800" dirty="0">
                        <a:latin typeface="華康中圓體" panose="020F0509000000000000" pitchFamily="49" charset="-120"/>
                        <a:ea typeface="華康中圓體" panose="020F0509000000000000" pitchFamily="49" charset="-120"/>
                      </a:endParaRPr>
                    </a:p>
                  </a:txBody>
                  <a:tcPr marL="91441" marR="91441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zh-TW" altLang="zh-TW" sz="2800" dirty="0" smtClean="0">
                          <a:latin typeface="華康中圓體" panose="020F0509000000000000" pitchFamily="49" charset="-120"/>
                          <a:ea typeface="華康中圓體" panose="020F0509000000000000" pitchFamily="49" charset="-120"/>
                        </a:rPr>
                        <a:t>都會休閒套組</a:t>
                      </a:r>
                      <a:endParaRPr lang="zh-TW" altLang="en-US" sz="2800" dirty="0">
                        <a:latin typeface="華康中圓體" panose="020F0509000000000000" pitchFamily="49" charset="-120"/>
                        <a:ea typeface="華康中圓體" panose="020F0509000000000000" pitchFamily="49" charset="-120"/>
                      </a:endParaRPr>
                    </a:p>
                  </a:txBody>
                  <a:tcPr marL="91441" marR="91441" anchor="ctr"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2800" dirty="0" smtClean="0">
                          <a:latin typeface="華康中圓體" panose="020F0509000000000000" pitchFamily="49" charset="-120"/>
                          <a:ea typeface="華康中圓體" panose="020F0509000000000000" pitchFamily="49" charset="-120"/>
                        </a:rPr>
                        <a:t>基本車型、馬達驅動後輪、鋰電池、皮革置物箱</a:t>
                      </a:r>
                      <a:r>
                        <a:rPr lang="zh-TW" altLang="en-US" sz="2800" dirty="0" smtClean="0">
                          <a:latin typeface="華康中圓體" panose="020F0509000000000000" pitchFamily="49" charset="-120"/>
                          <a:ea typeface="華康中圓體" panose="020F0509000000000000" pitchFamily="49" charset="-120"/>
                        </a:rPr>
                        <a:t>、原廠燈具</a:t>
                      </a:r>
                      <a:endParaRPr lang="zh-TW" altLang="en-US" sz="2800" dirty="0">
                        <a:latin typeface="華康中圓體" panose="020F0509000000000000" pitchFamily="49" charset="-120"/>
                        <a:ea typeface="華康中圓體" panose="020F0509000000000000" pitchFamily="49" charset="-120"/>
                      </a:endParaRPr>
                    </a:p>
                  </a:txBody>
                  <a:tcPr marL="91441" marR="91441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dirty="0" smtClean="0">
                          <a:latin typeface="華康中圓體" panose="020F0509000000000000" pitchFamily="49" charset="-120"/>
                          <a:ea typeface="華康中圓體" panose="020F0509000000000000" pitchFamily="49" charset="-120"/>
                        </a:rPr>
                        <a:t>座墊</a:t>
                      </a:r>
                      <a:endParaRPr lang="zh-TW" altLang="en-US" sz="2800" dirty="0">
                        <a:latin typeface="華康中圓體" panose="020F0509000000000000" pitchFamily="49" charset="-120"/>
                        <a:ea typeface="華康中圓體" panose="020F0509000000000000" pitchFamily="49" charset="-120"/>
                      </a:endParaRPr>
                    </a:p>
                  </a:txBody>
                  <a:tcPr marL="91441" marR="91441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zh-TW" altLang="zh-TW" sz="2800" dirty="0" smtClean="0">
                          <a:latin typeface="華康中圓體" panose="020F0509000000000000" pitchFamily="49" charset="-120"/>
                          <a:ea typeface="華康中圓體" panose="020F0509000000000000" pitchFamily="49" charset="-120"/>
                        </a:rPr>
                        <a:t>城市塗鴉套組</a:t>
                      </a:r>
                      <a:endParaRPr lang="zh-TW" altLang="en-US" sz="2800" dirty="0">
                        <a:latin typeface="華康中圓體" panose="020F0509000000000000" pitchFamily="49" charset="-120"/>
                        <a:ea typeface="華康中圓體" panose="020F0509000000000000" pitchFamily="49" charset="-120"/>
                      </a:endParaRPr>
                    </a:p>
                  </a:txBody>
                  <a:tcPr marL="91441" marR="91441" anchor="ctr"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2800" dirty="0" smtClean="0">
                          <a:latin typeface="華康中圓體" panose="020F0509000000000000" pitchFamily="49" charset="-120"/>
                          <a:ea typeface="華康中圓體" panose="020F0509000000000000" pitchFamily="49" charset="-120"/>
                        </a:rPr>
                        <a:t>基本車型、馬達驅動後輪、鋰電池</a:t>
                      </a:r>
                      <a:endParaRPr lang="zh-TW" altLang="en-US" sz="2800" dirty="0">
                        <a:latin typeface="華康中圓體" panose="020F0509000000000000" pitchFamily="49" charset="-120"/>
                        <a:ea typeface="華康中圓體" panose="020F0509000000000000" pitchFamily="49" charset="-120"/>
                      </a:endParaRPr>
                    </a:p>
                  </a:txBody>
                  <a:tcPr marL="91441" marR="91441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dirty="0" smtClean="0">
                          <a:latin typeface="華康中圓體" panose="020F0509000000000000" pitchFamily="49" charset="-120"/>
                          <a:ea typeface="華康中圓體" panose="020F0509000000000000" pitchFamily="49" charset="-120"/>
                        </a:rPr>
                        <a:t>握把、車架顏色</a:t>
                      </a:r>
                      <a:endParaRPr lang="zh-TW" altLang="en-US" sz="2800" dirty="0">
                        <a:latin typeface="華康中圓體" panose="020F0509000000000000" pitchFamily="49" charset="-120"/>
                        <a:ea typeface="華康中圓體" panose="020F0509000000000000" pitchFamily="49" charset="-120"/>
                      </a:endParaRPr>
                    </a:p>
                  </a:txBody>
                  <a:tcPr marL="91441" marR="91441" anchor="ctr">
                    <a:lnL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圓角矩形 8"/>
          <p:cNvSpPr/>
          <p:nvPr/>
        </p:nvSpPr>
        <p:spPr>
          <a:xfrm>
            <a:off x="7236296" y="0"/>
            <a:ext cx="1656184" cy="648000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zh-TW" altLang="en-US" sz="2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產品介紹</a:t>
            </a:r>
            <a:endParaRPr lang="zh-TW" altLang="en-US" sz="25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0"/>
            <a:ext cx="9144000" cy="1886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68812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研發設計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車體與配件的設計，是由本公司創意團隊負責</a:t>
            </a:r>
          </a:p>
          <a:p>
            <a:r>
              <a:rPr lang="zh-TW" altLang="en-US" dirty="0" smtClean="0"/>
              <a:t>設計風格共分為以下四種：</a:t>
            </a:r>
          </a:p>
          <a:p>
            <a:pPr lvl="1"/>
            <a:r>
              <a:rPr lang="zh-TW" altLang="en-US" dirty="0" smtClean="0"/>
              <a:t>極簡商務</a:t>
            </a:r>
          </a:p>
          <a:p>
            <a:pPr lvl="1"/>
            <a:r>
              <a:rPr lang="zh-TW" altLang="en-US" dirty="0" smtClean="0"/>
              <a:t>城市塗鴉</a:t>
            </a:r>
          </a:p>
          <a:p>
            <a:pPr lvl="1"/>
            <a:r>
              <a:rPr lang="zh-TW" altLang="en-US" dirty="0" smtClean="0"/>
              <a:t>都會休閒</a:t>
            </a:r>
          </a:p>
          <a:p>
            <a:pPr lvl="1"/>
            <a:r>
              <a:rPr lang="zh-TW" altLang="en-US" dirty="0" smtClean="0"/>
              <a:t>個人品味</a:t>
            </a:r>
            <a:endParaRPr lang="zh-TW" altLang="en-US" dirty="0"/>
          </a:p>
        </p:txBody>
      </p:sp>
      <p:sp>
        <p:nvSpPr>
          <p:cNvPr id="4" name="圓角矩形 3"/>
          <p:cNvSpPr/>
          <p:nvPr/>
        </p:nvSpPr>
        <p:spPr>
          <a:xfrm>
            <a:off x="7236296" y="0"/>
            <a:ext cx="1656184" cy="648000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zh-TW" altLang="en-US" sz="2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營運模式</a:t>
            </a:r>
            <a:endParaRPr lang="zh-TW" altLang="en-US" sz="25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0"/>
            <a:ext cx="9144000" cy="1886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9168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生產作業說明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生產方式：</a:t>
            </a:r>
          </a:p>
          <a:p>
            <a:pPr lvl="1"/>
            <a:r>
              <a:rPr lang="zh-TW" altLang="en-US" dirty="0" smtClean="0"/>
              <a:t>關鍵結構：自行開發</a:t>
            </a:r>
          </a:p>
          <a:p>
            <a:pPr lvl="1"/>
            <a:r>
              <a:rPr lang="zh-TW" altLang="en-US" dirty="0" smtClean="0"/>
              <a:t>零組件：與協力廠商共同開發</a:t>
            </a:r>
          </a:p>
          <a:p>
            <a:r>
              <a:rPr lang="zh-TW" altLang="en-US" dirty="0" smtClean="0"/>
              <a:t>組裝發貨：協力廠商</a:t>
            </a:r>
          </a:p>
          <a:p>
            <a:r>
              <a:rPr lang="zh-TW" altLang="en-US" dirty="0" smtClean="0"/>
              <a:t>銷售：由當地經銷商負責</a:t>
            </a:r>
            <a:endParaRPr lang="zh-TW" altLang="en-US" dirty="0"/>
          </a:p>
        </p:txBody>
      </p:sp>
      <p:sp>
        <p:nvSpPr>
          <p:cNvPr id="6" name="圓角矩形 5"/>
          <p:cNvSpPr/>
          <p:nvPr/>
        </p:nvSpPr>
        <p:spPr>
          <a:xfrm>
            <a:off x="7236296" y="0"/>
            <a:ext cx="1656184" cy="648000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zh-TW" altLang="en-US" sz="2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營運模式</a:t>
            </a:r>
            <a:endParaRPr lang="zh-TW" altLang="en-US" sz="25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0"/>
            <a:ext cx="9144000" cy="1886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238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銷售活動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實體通路：以折疊車主體設計與周邊品味配件方式銷售，</a:t>
            </a:r>
          </a:p>
          <a:p>
            <a:pPr lvl="1"/>
            <a:r>
              <a:rPr lang="zh-TW" altLang="en-US" dirty="0" smtClean="0"/>
              <a:t>百貨專櫃</a:t>
            </a:r>
          </a:p>
          <a:p>
            <a:pPr lvl="1"/>
            <a:r>
              <a:rPr lang="zh-TW" altLang="en-US" dirty="0" smtClean="0"/>
              <a:t>經銷門市</a:t>
            </a:r>
          </a:p>
          <a:p>
            <a:r>
              <a:rPr lang="zh-TW" altLang="en-US" dirty="0" smtClean="0"/>
              <a:t>虛擬通路：配合實體經營，加深消費者對於品牌的認知。</a:t>
            </a:r>
          </a:p>
          <a:p>
            <a:pPr lvl="1"/>
            <a:r>
              <a:rPr lang="zh-TW" altLang="en-US" dirty="0" smtClean="0"/>
              <a:t>社群平台</a:t>
            </a:r>
          </a:p>
          <a:p>
            <a:pPr lvl="1"/>
            <a:r>
              <a:rPr lang="zh-TW" altLang="en-US" dirty="0" smtClean="0"/>
              <a:t>網路商店</a:t>
            </a:r>
          </a:p>
          <a:p>
            <a:endParaRPr lang="zh-TW" altLang="en-US" dirty="0"/>
          </a:p>
        </p:txBody>
      </p:sp>
      <p:sp>
        <p:nvSpPr>
          <p:cNvPr id="6" name="圓角矩形 5"/>
          <p:cNvSpPr/>
          <p:nvPr/>
        </p:nvSpPr>
        <p:spPr>
          <a:xfrm>
            <a:off x="7236296" y="0"/>
            <a:ext cx="1656184" cy="648000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zh-TW" altLang="en-US" sz="2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營運模式</a:t>
            </a:r>
            <a:endParaRPr lang="zh-TW" altLang="en-US" sz="25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0"/>
            <a:ext cx="9144000" cy="1886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6947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預估收益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Somerset</a:t>
            </a:r>
            <a:r>
              <a:rPr lang="zh-TW" altLang="en-US" dirty="0" smtClean="0"/>
              <a:t>車款：平均定價</a:t>
            </a:r>
            <a:r>
              <a:rPr lang="en-US" altLang="zh-TW" dirty="0" smtClean="0"/>
              <a:t>4.5</a:t>
            </a:r>
            <a:r>
              <a:rPr lang="zh-TW" altLang="en-US" dirty="0" smtClean="0"/>
              <a:t>萬</a:t>
            </a:r>
          </a:p>
          <a:p>
            <a:r>
              <a:rPr lang="zh-TW" altLang="en-US" dirty="0" smtClean="0"/>
              <a:t>可銷售車輛：</a:t>
            </a:r>
            <a:r>
              <a:rPr lang="en-US" altLang="zh-TW" dirty="0" smtClean="0"/>
              <a:t>2000</a:t>
            </a:r>
            <a:r>
              <a:rPr lang="zh-TW" altLang="en-US" dirty="0" smtClean="0"/>
              <a:t>台</a:t>
            </a:r>
          </a:p>
          <a:p>
            <a:r>
              <a:rPr lang="zh-TW" altLang="en-US" dirty="0" smtClean="0"/>
              <a:t>周邊配件：</a:t>
            </a:r>
            <a:r>
              <a:rPr lang="en-US" altLang="zh-TW" dirty="0" smtClean="0"/>
              <a:t>1000</a:t>
            </a:r>
            <a:r>
              <a:rPr lang="zh-TW" altLang="en-US" dirty="0" smtClean="0"/>
              <a:t>件</a:t>
            </a:r>
          </a:p>
          <a:p>
            <a:r>
              <a:rPr lang="zh-TW" altLang="en-US" dirty="0" smtClean="0"/>
              <a:t>投資報酬率：</a:t>
            </a:r>
            <a:r>
              <a:rPr lang="en-US" altLang="zh-TW" dirty="0" smtClean="0"/>
              <a:t>20%</a:t>
            </a:r>
            <a:endParaRPr lang="zh-TW" altLang="en-US" dirty="0"/>
          </a:p>
        </p:txBody>
      </p:sp>
      <p:pic>
        <p:nvPicPr>
          <p:cNvPr id="8" name="圖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2" y="4509120"/>
            <a:ext cx="2520000" cy="2520000"/>
          </a:xfrm>
          <a:prstGeom prst="rect">
            <a:avLst/>
          </a:prstGeom>
        </p:spPr>
      </p:pic>
      <p:pic>
        <p:nvPicPr>
          <p:cNvPr id="9" name="圖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008" y="4509120"/>
            <a:ext cx="2520000" cy="2520000"/>
          </a:xfrm>
          <a:prstGeom prst="rect">
            <a:avLst/>
          </a:prstGeom>
        </p:spPr>
      </p:pic>
      <p:pic>
        <p:nvPicPr>
          <p:cNvPr id="10" name="圖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822" y="4509120"/>
            <a:ext cx="2520000" cy="2520000"/>
          </a:xfrm>
          <a:prstGeom prst="rect">
            <a:avLst/>
          </a:prstGeom>
        </p:spPr>
      </p:pic>
      <p:pic>
        <p:nvPicPr>
          <p:cNvPr id="11" name="圖片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635" y="4509120"/>
            <a:ext cx="2520000" cy="2520000"/>
          </a:xfrm>
          <a:prstGeom prst="rect">
            <a:avLst/>
          </a:prstGeom>
        </p:spPr>
      </p:pic>
      <p:sp>
        <p:nvSpPr>
          <p:cNvPr id="18" name="圓角矩形 17"/>
          <p:cNvSpPr/>
          <p:nvPr/>
        </p:nvSpPr>
        <p:spPr>
          <a:xfrm>
            <a:off x="7236296" y="0"/>
            <a:ext cx="1656184" cy="648000"/>
          </a:xfrm>
          <a:prstGeom prst="roundRect">
            <a:avLst/>
          </a:prstGeom>
          <a:solidFill>
            <a:schemeClr val="tx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zh-TW" altLang="en-US" sz="2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財務報告</a:t>
            </a:r>
            <a:endParaRPr lang="zh-TW" altLang="en-US" sz="25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0" y="0"/>
            <a:ext cx="9144000" cy="1886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10035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69316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自行車使用趨勢</a:t>
            </a: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zh-TW" altLang="en-US" dirty="0" smtClean="0"/>
              <a:t>自行車通勤人數↑</a:t>
            </a:r>
            <a:endParaRPr lang="zh-TW" altLang="en-US" dirty="0"/>
          </a:p>
        </p:txBody>
      </p:sp>
      <p:sp>
        <p:nvSpPr>
          <p:cNvPr id="5" name="內容版面配置區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zh-TW" altLang="en-US" smtClean="0"/>
              <a:t>自行車用途演變</a:t>
            </a:r>
            <a:endParaRPr lang="zh-TW" altLang="en-US" dirty="0"/>
          </a:p>
        </p:txBody>
      </p:sp>
      <p:sp>
        <p:nvSpPr>
          <p:cNvPr id="6" name="圓角矩形 5"/>
          <p:cNvSpPr/>
          <p:nvPr/>
        </p:nvSpPr>
        <p:spPr>
          <a:xfrm>
            <a:off x="7236296" y="0"/>
            <a:ext cx="1656184" cy="648000"/>
          </a:xfrm>
          <a:prstGeom prst="roundRect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zh-TW" altLang="en-US" sz="25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市場分析</a:t>
            </a:r>
          </a:p>
        </p:txBody>
      </p:sp>
      <p:sp>
        <p:nvSpPr>
          <p:cNvPr id="7" name="矩形 6"/>
          <p:cNvSpPr/>
          <p:nvPr/>
        </p:nvSpPr>
        <p:spPr>
          <a:xfrm>
            <a:off x="0" y="0"/>
            <a:ext cx="9144000" cy="18864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84585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出口市場分析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smtClean="0"/>
              <a:t>台灣是全球高級自行車的供應重鎮</a:t>
            </a:r>
          </a:p>
          <a:p>
            <a:r>
              <a:rPr lang="zh-TW" altLang="en-US" smtClean="0"/>
              <a:t>年產量</a:t>
            </a:r>
            <a:r>
              <a:rPr lang="en-US" altLang="zh-TW" smtClean="0"/>
              <a:t>440</a:t>
            </a:r>
            <a:r>
              <a:rPr lang="zh-TW" altLang="en-US" smtClean="0"/>
              <a:t>萬台，其中外銷佔</a:t>
            </a:r>
            <a:r>
              <a:rPr lang="en-US" altLang="zh-TW" smtClean="0"/>
              <a:t>85%</a:t>
            </a:r>
            <a:r>
              <a:rPr lang="zh-TW" altLang="en-US" smtClean="0"/>
              <a:t>以上</a:t>
            </a:r>
          </a:p>
          <a:p>
            <a:r>
              <a:rPr lang="zh-TW" altLang="en-US" smtClean="0"/>
              <a:t>國內自行車總出口額</a:t>
            </a:r>
            <a:r>
              <a:rPr lang="en-US" altLang="zh-TW" smtClean="0"/>
              <a:t>16.63</a:t>
            </a:r>
            <a:r>
              <a:rPr lang="zh-TW" altLang="en-US" smtClean="0"/>
              <a:t>億美元，平均單價</a:t>
            </a:r>
            <a:r>
              <a:rPr lang="en-US" altLang="zh-TW" smtClean="0"/>
              <a:t>380</a:t>
            </a:r>
            <a:r>
              <a:rPr lang="zh-TW" altLang="en-US" smtClean="0"/>
              <a:t>美元</a:t>
            </a:r>
          </a:p>
          <a:p>
            <a:endParaRPr lang="zh-TW" altLang="en-US" dirty="0"/>
          </a:p>
        </p:txBody>
      </p:sp>
      <p:sp>
        <p:nvSpPr>
          <p:cNvPr id="6" name="圓角矩形 5"/>
          <p:cNvSpPr/>
          <p:nvPr/>
        </p:nvSpPr>
        <p:spPr>
          <a:xfrm>
            <a:off x="7236296" y="0"/>
            <a:ext cx="1656184" cy="648000"/>
          </a:xfrm>
          <a:prstGeom prst="roundRect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zh-TW" altLang="en-US" sz="25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市場分析</a:t>
            </a:r>
          </a:p>
        </p:txBody>
      </p:sp>
      <p:sp>
        <p:nvSpPr>
          <p:cNvPr id="7" name="矩形 6"/>
          <p:cNvSpPr/>
          <p:nvPr/>
        </p:nvSpPr>
        <p:spPr>
          <a:xfrm>
            <a:off x="0" y="0"/>
            <a:ext cx="9144000" cy="18864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5811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摺疊車歐盟市占率</a:t>
            </a:r>
            <a:endParaRPr lang="zh-TW" altLang="en-US" dirty="0"/>
          </a:p>
        </p:txBody>
      </p:sp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251076"/>
              </p:ext>
            </p:extLst>
          </p:nvPr>
        </p:nvGraphicFramePr>
        <p:xfrm>
          <a:off x="467544" y="1772816"/>
          <a:ext cx="8229600" cy="4997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26" name="Picture 2" descr="C:\Documents and Settings\思蓉\Local Settings\Temporary Internet Files\Content.IE5\ONHWY405\MC900432616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276872"/>
            <a:ext cx="1252508" cy="1252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圓角矩形 8"/>
          <p:cNvSpPr/>
          <p:nvPr/>
        </p:nvSpPr>
        <p:spPr>
          <a:xfrm>
            <a:off x="7236296" y="0"/>
            <a:ext cx="1656184" cy="648000"/>
          </a:xfrm>
          <a:prstGeom prst="roundRect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zh-TW" altLang="en-US" sz="25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市場分析</a:t>
            </a:r>
          </a:p>
        </p:txBody>
      </p:sp>
      <p:sp>
        <p:nvSpPr>
          <p:cNvPr id="10" name="矩形 9"/>
          <p:cNvSpPr/>
          <p:nvPr/>
        </p:nvSpPr>
        <p:spPr>
          <a:xfrm>
            <a:off x="0" y="0"/>
            <a:ext cx="9144000" cy="18864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74700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category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電動車目標市場</a:t>
            </a:r>
          </a:p>
        </p:txBody>
      </p:sp>
      <p:graphicFrame>
        <p:nvGraphicFramePr>
          <p:cNvPr id="6" name="內容版面配置區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3110261"/>
              </p:ext>
            </p:extLst>
          </p:nvPr>
        </p:nvGraphicFramePr>
        <p:xfrm>
          <a:off x="457200" y="1709738"/>
          <a:ext cx="82296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 fontAlgn="ctr"/>
                      <a:endParaRPr lang="en-US" altLang="zh-TW" sz="1200" b="0" i="0" u="none" strike="noStrike" dirty="0">
                        <a:effectLst/>
                        <a:latin typeface="新細明體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0" i="0" u="none" strike="noStrike" dirty="0">
                          <a:effectLst/>
                          <a:latin typeface="新細明體"/>
                        </a:rPr>
                        <a:t>2011</a:t>
                      </a:r>
                      <a:r>
                        <a:rPr lang="zh-TW" altLang="en-US" sz="1200" b="0" i="0" u="none" strike="noStrike" dirty="0">
                          <a:effectLst/>
                          <a:latin typeface="新細明體"/>
                        </a:rPr>
                        <a:t>年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0" i="0" u="none" strike="noStrike">
                          <a:effectLst/>
                          <a:latin typeface="新細明體"/>
                        </a:rPr>
                        <a:t>2012</a:t>
                      </a:r>
                      <a:r>
                        <a:rPr lang="zh-TW" altLang="en-US" sz="1200" b="0" i="0" u="none" strike="noStrike">
                          <a:effectLst/>
                          <a:latin typeface="新細明體"/>
                        </a:rPr>
                        <a:t>年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0" i="0" u="none" strike="noStrike">
                          <a:effectLst/>
                          <a:latin typeface="新細明體"/>
                        </a:rPr>
                        <a:t>荷蘭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0" i="0" u="none" strike="noStrike" dirty="0">
                          <a:effectLst/>
                          <a:latin typeface="新細明體"/>
                        </a:rPr>
                        <a:t>1,031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0" i="0" u="none" strike="noStrike" dirty="0">
                          <a:effectLst/>
                          <a:latin typeface="新細明體"/>
                        </a:rPr>
                        <a:t>1,616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0" i="0" u="none" strike="noStrike">
                          <a:effectLst/>
                          <a:latin typeface="新細明體"/>
                        </a:rPr>
                        <a:t>德國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0" i="0" u="none" strike="noStrike">
                          <a:effectLst/>
                          <a:latin typeface="新細明體"/>
                        </a:rPr>
                        <a:t>13,557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0" i="0" u="none" strike="noStrike" dirty="0">
                          <a:effectLst/>
                          <a:latin typeface="新細明體"/>
                        </a:rPr>
                        <a:t>3,612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0" i="0" u="none" strike="noStrike">
                          <a:effectLst/>
                          <a:latin typeface="新細明體"/>
                        </a:rPr>
                        <a:t>丹麥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0" i="0" u="none" strike="noStrike">
                          <a:effectLst/>
                          <a:latin typeface="新細明體"/>
                        </a:rPr>
                        <a:t>2,808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0" i="0" u="none" strike="noStrike" dirty="0">
                          <a:effectLst/>
                          <a:latin typeface="新細明體"/>
                        </a:rPr>
                        <a:t>6,895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0" i="0" u="none" strike="noStrike">
                          <a:effectLst/>
                          <a:latin typeface="新細明體"/>
                        </a:rPr>
                        <a:t>葡萄牙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0" i="0" u="none" strike="noStrike">
                          <a:effectLst/>
                          <a:latin typeface="新細明體"/>
                        </a:rPr>
                        <a:t>2,520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0" i="0" u="none" strike="noStrike" dirty="0">
                          <a:effectLst/>
                          <a:latin typeface="新細明體"/>
                        </a:rPr>
                        <a:t>588</a:t>
                      </a:r>
                    </a:p>
                  </a:txBody>
                  <a:tcPr marL="7620" marR="7620" marT="762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0" i="0" u="none" strike="noStrike">
                          <a:effectLst/>
                          <a:latin typeface="新細明體"/>
                        </a:rPr>
                        <a:t>瑞典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0" i="0" u="none" strike="noStrike">
                          <a:effectLst/>
                          <a:latin typeface="新細明體"/>
                        </a:rPr>
                        <a:t>1,000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0" i="0" u="none" strike="noStrike" dirty="0">
                          <a:effectLst/>
                          <a:latin typeface="新細明體"/>
                        </a:rPr>
                        <a:t>686</a:t>
                      </a: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  <p:sp>
        <p:nvSpPr>
          <p:cNvPr id="12" name="圓角矩形 11"/>
          <p:cNvSpPr/>
          <p:nvPr/>
        </p:nvSpPr>
        <p:spPr>
          <a:xfrm>
            <a:off x="7236296" y="0"/>
            <a:ext cx="1656184" cy="648000"/>
          </a:xfrm>
          <a:prstGeom prst="roundRect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zh-TW" altLang="en-US" sz="25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市場分析</a:t>
            </a:r>
          </a:p>
        </p:txBody>
      </p:sp>
      <p:sp>
        <p:nvSpPr>
          <p:cNvPr id="13" name="矩形 12"/>
          <p:cNvSpPr/>
          <p:nvPr/>
        </p:nvSpPr>
        <p:spPr>
          <a:xfrm>
            <a:off x="0" y="0"/>
            <a:ext cx="9144000" cy="18864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3930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電動車目標市場</a:t>
            </a:r>
          </a:p>
        </p:txBody>
      </p:sp>
      <p:sp>
        <p:nvSpPr>
          <p:cNvPr id="12" name="圓角矩形 11"/>
          <p:cNvSpPr/>
          <p:nvPr/>
        </p:nvSpPr>
        <p:spPr>
          <a:xfrm>
            <a:off x="7236296" y="0"/>
            <a:ext cx="1656184" cy="648000"/>
          </a:xfrm>
          <a:prstGeom prst="roundRect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zh-TW" altLang="en-US" sz="25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市場分析</a:t>
            </a:r>
          </a:p>
        </p:txBody>
      </p:sp>
      <p:sp>
        <p:nvSpPr>
          <p:cNvPr id="13" name="矩形 12"/>
          <p:cNvSpPr/>
          <p:nvPr/>
        </p:nvSpPr>
        <p:spPr>
          <a:xfrm>
            <a:off x="0" y="0"/>
            <a:ext cx="9144000" cy="18864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1527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Somerset</a:t>
            </a:r>
            <a:r>
              <a:rPr lang="zh-TW" altLang="en-US" smtClean="0"/>
              <a:t>產品說明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smtClean="0"/>
              <a:t>Somerset</a:t>
            </a:r>
            <a:r>
              <a:rPr lang="zh-TW" altLang="en-US" smtClean="0"/>
              <a:t>即為「翻觔斗」的意思</a:t>
            </a:r>
          </a:p>
          <a:p>
            <a:r>
              <a:rPr lang="zh-TW" altLang="en-US" smtClean="0"/>
              <a:t>以</a:t>
            </a:r>
            <a:r>
              <a:rPr lang="en-US" altLang="zh-TW" smtClean="0"/>
              <a:t>『</a:t>
            </a:r>
            <a:r>
              <a:rPr lang="zh-TW" altLang="en-US" smtClean="0"/>
              <a:t>圓</a:t>
            </a:r>
            <a:r>
              <a:rPr lang="en-US" altLang="zh-TW" smtClean="0"/>
              <a:t>』</a:t>
            </a:r>
            <a:r>
              <a:rPr lang="zh-TW" altLang="en-US" smtClean="0"/>
              <a:t>的概念，打破傳統腳踏車的印象</a:t>
            </a:r>
          </a:p>
          <a:p>
            <a:r>
              <a:rPr lang="zh-TW" altLang="en-US" smtClean="0"/>
              <a:t>前後輪可合併為手推車</a:t>
            </a:r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00" r="12921"/>
          <a:stretch/>
        </p:blipFill>
        <p:spPr>
          <a:xfrm>
            <a:off x="5661600" y="4392487"/>
            <a:ext cx="3230880" cy="23488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7" name="圓角矩形 6"/>
          <p:cNvSpPr/>
          <p:nvPr/>
        </p:nvSpPr>
        <p:spPr>
          <a:xfrm>
            <a:off x="7236296" y="0"/>
            <a:ext cx="1656184" cy="648000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zh-TW" altLang="en-US" sz="2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產品介紹</a:t>
            </a:r>
            <a:endParaRPr lang="zh-TW" altLang="en-US" sz="25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1886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6695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標題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產品定位</a:t>
            </a:r>
            <a:endParaRPr lang="zh-TW" altLang="en-US" dirty="0"/>
          </a:p>
        </p:txBody>
      </p:sp>
      <p:grpSp>
        <p:nvGrpSpPr>
          <p:cNvPr id="4" name="群組 3"/>
          <p:cNvGrpSpPr/>
          <p:nvPr/>
        </p:nvGrpSpPr>
        <p:grpSpPr>
          <a:xfrm>
            <a:off x="3001582" y="2836980"/>
            <a:ext cx="3112573" cy="2586654"/>
            <a:chOff x="2852895" y="2924944"/>
            <a:chExt cx="3325598" cy="2763685"/>
          </a:xfrm>
        </p:grpSpPr>
        <p:sp>
          <p:nvSpPr>
            <p:cNvPr id="5" name="橢圓 4"/>
            <p:cNvSpPr/>
            <p:nvPr/>
          </p:nvSpPr>
          <p:spPr>
            <a:xfrm>
              <a:off x="2879812" y="2924944"/>
              <a:ext cx="3271765" cy="2763685"/>
            </a:xfrm>
            <a:prstGeom prst="ellipse">
              <a:avLst/>
            </a:prstGeom>
            <a:solidFill>
              <a:srgbClr val="20CEE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889000" h="508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852895" y="3583511"/>
              <a:ext cx="3325598" cy="144655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zh-TW" altLang="en-US" sz="44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bg1"/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都市有</a:t>
              </a:r>
              <a:r>
                <a:rPr lang="zh-TW" altLang="en-US" sz="4400" b="1" dirty="0" smtClean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bg1"/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品味的</a:t>
              </a:r>
              <a:r>
                <a:rPr lang="zh-TW" altLang="en-US" sz="44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bg1"/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移動者</a:t>
              </a:r>
              <a:endParaRPr lang="zh-TW" altLang="en-US" sz="4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grpSp>
        <p:nvGrpSpPr>
          <p:cNvPr id="7" name="群組 6"/>
          <p:cNvGrpSpPr/>
          <p:nvPr/>
        </p:nvGrpSpPr>
        <p:grpSpPr>
          <a:xfrm>
            <a:off x="2184331" y="1700808"/>
            <a:ext cx="4717156" cy="4430758"/>
            <a:chOff x="1979712" y="1711012"/>
            <a:chExt cx="5040000" cy="4734000"/>
          </a:xfrm>
        </p:grpSpPr>
        <p:sp>
          <p:nvSpPr>
            <p:cNvPr id="8" name="拱形 7"/>
            <p:cNvSpPr/>
            <p:nvPr/>
          </p:nvSpPr>
          <p:spPr>
            <a:xfrm>
              <a:off x="1979712" y="1711012"/>
              <a:ext cx="5040000" cy="4734000"/>
            </a:xfrm>
            <a:prstGeom prst="blockArc">
              <a:avLst>
                <a:gd name="adj1" fmla="val 14015136"/>
                <a:gd name="adj2" fmla="val 20288845"/>
                <a:gd name="adj3" fmla="val 13734"/>
              </a:avLst>
            </a:prstGeom>
            <a:solidFill>
              <a:srgbClr val="7030A0">
                <a:alpha val="80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等腰三角形 8"/>
            <p:cNvSpPr/>
            <p:nvPr/>
          </p:nvSpPr>
          <p:spPr>
            <a:xfrm rot="13989313">
              <a:off x="2357174" y="2244308"/>
              <a:ext cx="1200234" cy="806099"/>
            </a:xfrm>
            <a:prstGeom prst="triangle">
              <a:avLst/>
            </a:prstGeom>
            <a:solidFill>
              <a:srgbClr val="7030A0">
                <a:alpha val="80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文字方塊 9"/>
            <p:cNvSpPr txBox="1"/>
            <p:nvPr/>
          </p:nvSpPr>
          <p:spPr>
            <a:xfrm>
              <a:off x="3923928" y="1774309"/>
              <a:ext cx="1492716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3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latin typeface="華康細圓體" panose="020F0309000000000000" pitchFamily="49" charset="-120"/>
                  <a:ea typeface="華康細圓體" panose="020F0309000000000000" pitchFamily="49" charset="-120"/>
                </a:rPr>
                <a:t>可攜帶</a:t>
              </a:r>
              <a:endParaRPr lang="zh-TW" altLang="en-US" sz="3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華康細圓體" panose="020F0309000000000000" pitchFamily="49" charset="-120"/>
                <a:ea typeface="華康細圓體" panose="020F0309000000000000" pitchFamily="49" charset="-120"/>
              </a:endParaRPr>
            </a:p>
          </p:txBody>
        </p:sp>
      </p:grpSp>
      <p:grpSp>
        <p:nvGrpSpPr>
          <p:cNvPr id="11" name="群組 10"/>
          <p:cNvGrpSpPr/>
          <p:nvPr/>
        </p:nvGrpSpPr>
        <p:grpSpPr>
          <a:xfrm>
            <a:off x="2617123" y="1776460"/>
            <a:ext cx="4662570" cy="4717156"/>
            <a:chOff x="2442124" y="1791842"/>
            <a:chExt cx="4981677" cy="5040000"/>
          </a:xfrm>
        </p:grpSpPr>
        <p:sp>
          <p:nvSpPr>
            <p:cNvPr id="12" name="拱形 11"/>
            <p:cNvSpPr/>
            <p:nvPr/>
          </p:nvSpPr>
          <p:spPr>
            <a:xfrm rot="6930285">
              <a:off x="2289124" y="1944842"/>
              <a:ext cx="5040000" cy="4734000"/>
            </a:xfrm>
            <a:prstGeom prst="blockArc">
              <a:avLst>
                <a:gd name="adj1" fmla="val 14239761"/>
                <a:gd name="adj2" fmla="val 20569563"/>
                <a:gd name="adj3" fmla="val 13336"/>
              </a:avLst>
            </a:prstGeom>
            <a:solidFill>
              <a:srgbClr val="33CC33">
                <a:alpha val="80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3" name="等腰三角形 12"/>
            <p:cNvSpPr/>
            <p:nvPr/>
          </p:nvSpPr>
          <p:spPr>
            <a:xfrm rot="21166174">
              <a:off x="6223567" y="3280859"/>
              <a:ext cx="1200234" cy="806099"/>
            </a:xfrm>
            <a:prstGeom prst="triangle">
              <a:avLst/>
            </a:prstGeom>
            <a:solidFill>
              <a:srgbClr val="33CC33">
                <a:alpha val="80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文字方塊 13"/>
            <p:cNvSpPr txBox="1"/>
            <p:nvPr/>
          </p:nvSpPr>
          <p:spPr>
            <a:xfrm>
              <a:off x="6456402" y="4154413"/>
              <a:ext cx="707886" cy="107478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TW" altLang="en-US" sz="3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latin typeface="華康細圓體" panose="020F0309000000000000" pitchFamily="49" charset="-120"/>
                  <a:ea typeface="華康細圓體" panose="020F0309000000000000" pitchFamily="49" charset="-120"/>
                </a:rPr>
                <a:t>都市</a:t>
              </a:r>
              <a:endParaRPr lang="zh-TW" altLang="en-US" sz="3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華康細圓體" panose="020F0309000000000000" pitchFamily="49" charset="-120"/>
                <a:ea typeface="華康細圓體" panose="020F0309000000000000" pitchFamily="49" charset="-120"/>
              </a:endParaRPr>
            </a:p>
          </p:txBody>
        </p:sp>
      </p:grpSp>
      <p:grpSp>
        <p:nvGrpSpPr>
          <p:cNvPr id="15" name="群組 14"/>
          <p:cNvGrpSpPr/>
          <p:nvPr/>
        </p:nvGrpSpPr>
        <p:grpSpPr>
          <a:xfrm>
            <a:off x="2088130" y="1797388"/>
            <a:ext cx="4463449" cy="4871972"/>
            <a:chOff x="1876926" y="1814202"/>
            <a:chExt cx="4768929" cy="5205411"/>
          </a:xfrm>
        </p:grpSpPr>
        <p:sp>
          <p:nvSpPr>
            <p:cNvPr id="16" name="拱形 15"/>
            <p:cNvSpPr/>
            <p:nvPr/>
          </p:nvSpPr>
          <p:spPr>
            <a:xfrm rot="14074525">
              <a:off x="1758855" y="1967202"/>
              <a:ext cx="5040000" cy="4734000"/>
            </a:xfrm>
            <a:prstGeom prst="blockArc">
              <a:avLst>
                <a:gd name="adj1" fmla="val 14363374"/>
                <a:gd name="adj2" fmla="val 20569563"/>
                <a:gd name="adj3" fmla="val 13336"/>
              </a:avLst>
            </a:prstGeom>
            <a:solidFill>
              <a:srgbClr val="FFC000">
                <a:alpha val="80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7" name="等腰三角形 16"/>
            <p:cNvSpPr/>
            <p:nvPr/>
          </p:nvSpPr>
          <p:spPr>
            <a:xfrm rot="6924196">
              <a:off x="3153243" y="6016446"/>
              <a:ext cx="1200234" cy="806099"/>
            </a:xfrm>
            <a:prstGeom prst="triangle">
              <a:avLst/>
            </a:prstGeom>
            <a:solidFill>
              <a:srgbClr val="FFC000">
                <a:alpha val="80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文字方塊 17"/>
            <p:cNvSpPr txBox="1"/>
            <p:nvPr/>
          </p:nvSpPr>
          <p:spPr>
            <a:xfrm>
              <a:off x="1876926" y="3717032"/>
              <a:ext cx="707886" cy="140038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TW" altLang="en-US" sz="3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latin typeface="華康細圓體" panose="020F0309000000000000" pitchFamily="49" charset="-120"/>
                  <a:ea typeface="華康細圓體" panose="020F0309000000000000" pitchFamily="49" charset="-120"/>
                </a:rPr>
                <a:t>高品質</a:t>
              </a:r>
              <a:endParaRPr lang="zh-TW" altLang="en-US" sz="3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華康細圓體" panose="020F0309000000000000" pitchFamily="49" charset="-120"/>
                <a:ea typeface="華康細圓體" panose="020F0309000000000000" pitchFamily="49" charset="-120"/>
              </a:endParaRPr>
            </a:p>
          </p:txBody>
        </p:sp>
      </p:grpSp>
      <p:sp>
        <p:nvSpPr>
          <p:cNvPr id="22" name="圓角矩形 21"/>
          <p:cNvSpPr/>
          <p:nvPr/>
        </p:nvSpPr>
        <p:spPr>
          <a:xfrm>
            <a:off x="7236296" y="0"/>
            <a:ext cx="1656184" cy="648000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zh-TW" altLang="en-US" sz="2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產品介紹</a:t>
            </a:r>
            <a:endParaRPr lang="zh-TW" altLang="en-US" sz="25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0" y="0"/>
            <a:ext cx="9144000" cy="1886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1032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</TotalTime>
  <Words>375</Words>
  <Application>Microsoft Office PowerPoint</Application>
  <PresentationFormat>如螢幕大小 (4:3)</PresentationFormat>
  <Paragraphs>98</Paragraphs>
  <Slides>15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15</vt:i4>
      </vt:variant>
    </vt:vector>
  </HeadingPairs>
  <TitlesOfParts>
    <vt:vector size="16" baseType="lpstr">
      <vt:lpstr>Office 佈景主題</vt:lpstr>
      <vt:lpstr>募資計畫</vt:lpstr>
      <vt:lpstr>PowerPoint 簡報</vt:lpstr>
      <vt:lpstr>自行車使用趨勢</vt:lpstr>
      <vt:lpstr>出口市場分析</vt:lpstr>
      <vt:lpstr>摺疊車歐盟市占率</vt:lpstr>
      <vt:lpstr>電動車目標市場</vt:lpstr>
      <vt:lpstr>電動車目標市場</vt:lpstr>
      <vt:lpstr>Somerset產品說明</vt:lpstr>
      <vt:lpstr>產品定位</vt:lpstr>
      <vt:lpstr>產品特點</vt:lpstr>
      <vt:lpstr>產品套件說明</vt:lpstr>
      <vt:lpstr>研發設計</vt:lpstr>
      <vt:lpstr>生產作業說明</vt:lpstr>
      <vt:lpstr>銷售活動</vt:lpstr>
      <vt:lpstr>預估收益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募資計畫</dc:title>
  <dc:creator>user</dc:creator>
  <cp:lastModifiedBy>user</cp:lastModifiedBy>
  <cp:revision>26</cp:revision>
  <dcterms:created xsi:type="dcterms:W3CDTF">2014-09-25T07:55:07Z</dcterms:created>
  <dcterms:modified xsi:type="dcterms:W3CDTF">2014-10-01T06:27:03Z</dcterms:modified>
</cp:coreProperties>
</file>