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6" r:id="rId8"/>
    <p:sldId id="265" r:id="rId9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FF00FF"/>
    <a:srgbClr val="FFFFCC"/>
    <a:srgbClr val="99CC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99" autoAdjust="0"/>
    <p:restoredTop sz="94474" autoAdjust="0"/>
  </p:normalViewPr>
  <p:slideViewPr>
    <p:cSldViewPr>
      <p:cViewPr varScale="1">
        <p:scale>
          <a:sx n="40" d="100"/>
          <a:sy n="40" d="100"/>
        </p:scale>
        <p:origin x="-52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AD779-2777-4D38-B0E3-FC75E50AFF24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01206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B4F2-6E4F-487F-A828-3AD32FA7B438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88343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DD374-F522-4FC5-953A-25408966DB44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40343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2BBF-A39A-4F32-B471-EC140732D28F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81741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9FFF2-0553-43A7-AE71-C0195099A727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73916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E59F2-ADF5-4D68-A1AF-88F59CA084AA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44739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AF87A-F188-4C88-83F2-3889C9C607FB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31702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0584-45C2-4CD8-81C5-5358C4457091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34908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A4EC3-5BFE-4A96-AFD6-B719F26F1434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09153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F50E0-5733-442B-AD74-64D951C4B51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49193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0566-69A7-4DD6-B934-3FC5CBD8970B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30572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91C68-76C6-4EA8-A31E-E25C1D0CB1E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45887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microsoft.com/office/2007/relationships/hdphoto" Target="../media/hdphoto2.wdp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wmf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" name="Rectangle 20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mtClean="0"/>
              <a:t>從悠遊卡看</a:t>
            </a:r>
            <a:r>
              <a:rPr lang="en-US" altLang="zh-TW" smtClean="0"/>
              <a:t>RFID</a:t>
            </a:r>
            <a:r>
              <a:rPr lang="zh-TW" altLang="en-US" smtClean="0"/>
              <a:t>應用</a:t>
            </a:r>
            <a:endParaRPr lang="zh-TW" altLang="en-US"/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smtClean="0"/>
              <a:t>報告人：林欣雅 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目錄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/>
              <a:t>前言</a:t>
            </a:r>
          </a:p>
          <a:p>
            <a:r>
              <a:rPr lang="en-US" altLang="zh-TW"/>
              <a:t>RFID</a:t>
            </a:r>
            <a:r>
              <a:rPr lang="zh-TW" altLang="en-US"/>
              <a:t>運作原理</a:t>
            </a:r>
          </a:p>
          <a:p>
            <a:r>
              <a:rPr lang="en-US" altLang="zh-TW"/>
              <a:t>RFID</a:t>
            </a:r>
            <a:r>
              <a:rPr lang="zh-TW" altLang="en-US"/>
              <a:t>標籤的分類</a:t>
            </a:r>
          </a:p>
          <a:p>
            <a:r>
              <a:rPr lang="en-US" altLang="zh-TW"/>
              <a:t>RFID</a:t>
            </a:r>
            <a:r>
              <a:rPr lang="zh-TW" altLang="en-US"/>
              <a:t>常見的應用</a:t>
            </a:r>
          </a:p>
          <a:p>
            <a:r>
              <a:rPr lang="en-US" altLang="zh-TW"/>
              <a:t>Q &amp; 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前言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19113" y="1600200"/>
            <a:ext cx="8229600" cy="4530725"/>
          </a:xfrm>
        </p:spPr>
        <p:txBody>
          <a:bodyPr/>
          <a:lstStyle/>
          <a:p>
            <a:r>
              <a:rPr lang="en-US" altLang="zh-TW"/>
              <a:t>RFID</a:t>
            </a:r>
            <a:r>
              <a:rPr lang="zh-TW" altLang="en-US"/>
              <a:t>技術使用的範圍愈來愈廣泛，本簡報將說明其運作原理與相關應用</a:t>
            </a:r>
          </a:p>
          <a:p>
            <a:r>
              <a:rPr lang="en-US" altLang="zh-TW"/>
              <a:t>RFID</a:t>
            </a:r>
            <a:r>
              <a:rPr lang="zh-TW" altLang="en-US"/>
              <a:t>是以讀取器來接收</a:t>
            </a:r>
            <a:r>
              <a:rPr lang="en-US" altLang="zh-TW"/>
              <a:t>RFID</a:t>
            </a:r>
            <a:r>
              <a:rPr lang="zh-TW" altLang="en-US"/>
              <a:t>標籤所發出的無線訊號，以達成物件識別、追踨、查核等目的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RFID</a:t>
            </a:r>
            <a:r>
              <a:rPr lang="zh-TW" altLang="en-US"/>
              <a:t>運作原理 </a:t>
            </a:r>
          </a:p>
        </p:txBody>
      </p:sp>
      <p:grpSp>
        <p:nvGrpSpPr>
          <p:cNvPr id="11" name="群組 10"/>
          <p:cNvGrpSpPr/>
          <p:nvPr/>
        </p:nvGrpSpPr>
        <p:grpSpPr>
          <a:xfrm>
            <a:off x="102803" y="2021939"/>
            <a:ext cx="8940639" cy="4645563"/>
            <a:chOff x="102803" y="2021939"/>
            <a:chExt cx="8940639" cy="4645563"/>
          </a:xfrm>
        </p:grpSpPr>
        <p:pic>
          <p:nvPicPr>
            <p:cNvPr id="9" name="圖片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803" y="2996952"/>
              <a:ext cx="8933693" cy="2448272"/>
            </a:xfrm>
            <a:prstGeom prst="rect">
              <a:avLst/>
            </a:prstGeom>
          </p:spPr>
        </p:pic>
        <p:grpSp>
          <p:nvGrpSpPr>
            <p:cNvPr id="8" name="群組 7"/>
            <p:cNvGrpSpPr/>
            <p:nvPr/>
          </p:nvGrpSpPr>
          <p:grpSpPr>
            <a:xfrm>
              <a:off x="323949" y="2021939"/>
              <a:ext cx="8719493" cy="4645563"/>
              <a:chOff x="323949" y="2021939"/>
              <a:chExt cx="8719493" cy="4645563"/>
            </a:xfrm>
          </p:grpSpPr>
          <p:grpSp>
            <p:nvGrpSpPr>
              <p:cNvPr id="7" name="群組 6"/>
              <p:cNvGrpSpPr/>
              <p:nvPr/>
            </p:nvGrpSpPr>
            <p:grpSpPr>
              <a:xfrm>
                <a:off x="323949" y="4365104"/>
                <a:ext cx="8592840" cy="2302398"/>
                <a:chOff x="323949" y="4365104"/>
                <a:chExt cx="8592840" cy="2302398"/>
              </a:xfrm>
            </p:grpSpPr>
            <p:sp>
              <p:nvSpPr>
                <p:cNvPr id="6157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23949" y="5836505"/>
                  <a:ext cx="4032027" cy="83099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marL="295200" indent="-457200">
                    <a:spcBef>
                      <a:spcPct val="20000"/>
                    </a:spcBef>
                  </a:pPr>
                  <a:r>
                    <a:rPr lang="en-US" altLang="zh-TW" sz="2400">
                      <a:latin typeface="+mn-ea"/>
                      <a:ea typeface="+mn-ea"/>
                    </a:rPr>
                    <a:t>3. </a:t>
                  </a:r>
                  <a:r>
                    <a:rPr lang="zh-TW" altLang="en-US" sz="2400">
                      <a:latin typeface="+mn-ea"/>
                      <a:ea typeface="+mn-ea"/>
                    </a:rPr>
                    <a:t>讀取器收到資料後，會將資料傳給應用系統</a:t>
                  </a:r>
                </a:p>
              </p:txBody>
            </p:sp>
            <p:sp>
              <p:nvSpPr>
                <p:cNvPr id="6158" name="Text Box 14"/>
                <p:cNvSpPr txBox="1">
                  <a:spLocks noChangeArrowheads="1"/>
                </p:cNvSpPr>
                <p:nvPr/>
              </p:nvSpPr>
              <p:spPr bwMode="auto">
                <a:xfrm rot="19980000">
                  <a:off x="814872" y="4944814"/>
                  <a:ext cx="1713008" cy="4616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zh-TW" altLang="en-US" sz="2400" b="1">
                      <a:latin typeface="標楷體" pitchFamily="65" charset="-120"/>
                      <a:ea typeface="標楷體" pitchFamily="65" charset="-120"/>
                    </a:rPr>
                    <a:t>應用系統</a:t>
                  </a:r>
                </a:p>
              </p:txBody>
            </p:sp>
            <p:sp>
              <p:nvSpPr>
                <p:cNvPr id="615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251382" y="4365104"/>
                  <a:ext cx="1168490" cy="461665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zh-TW" altLang="en-US" sz="2400" b="1">
                      <a:latin typeface="標楷體" pitchFamily="65" charset="-120"/>
                      <a:ea typeface="標楷體" pitchFamily="65" charset="-120"/>
                    </a:rPr>
                    <a:t>讀取器</a:t>
                  </a:r>
                </a:p>
              </p:txBody>
            </p:sp>
            <p:sp>
              <p:nvSpPr>
                <p:cNvPr id="6160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6948264" y="5183385"/>
                  <a:ext cx="1968525" cy="461665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TW" sz="2400" b="1">
                      <a:latin typeface="Times New Roman" pitchFamily="18" charset="0"/>
                      <a:ea typeface="標楷體" pitchFamily="65" charset="-120"/>
                      <a:cs typeface="Times New Roman" pitchFamily="18" charset="0"/>
                    </a:rPr>
                    <a:t>RFID</a:t>
                  </a:r>
                  <a:r>
                    <a:rPr lang="zh-TW" altLang="en-US" sz="2400" b="1">
                      <a:latin typeface="標楷體" pitchFamily="65" charset="-120"/>
                      <a:ea typeface="標楷體" pitchFamily="65" charset="-120"/>
                    </a:rPr>
                    <a:t>標籤</a:t>
                  </a:r>
                </a:p>
              </p:txBody>
            </p:sp>
            <p:sp>
              <p:nvSpPr>
                <p:cNvPr id="6162" name="Line 18"/>
                <p:cNvSpPr>
                  <a:spLocks noChangeShapeType="1"/>
                </p:cNvSpPr>
                <p:nvPr/>
              </p:nvSpPr>
              <p:spPr bwMode="auto">
                <a:xfrm>
                  <a:off x="467544" y="5013175"/>
                  <a:ext cx="0" cy="834247"/>
                </a:xfrm>
                <a:prstGeom prst="line">
                  <a:avLst/>
                </a:prstGeom>
                <a:noFill/>
                <a:ln w="25400">
                  <a:solidFill>
                    <a:srgbClr val="C00000"/>
                  </a:solidFill>
                  <a:round/>
                  <a:headEnd type="oval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TW" altLang="en-US" sz="2400">
                    <a:latin typeface="+mn-ea"/>
                    <a:ea typeface="+mn-ea"/>
                  </a:endParaRPr>
                </a:p>
              </p:txBody>
            </p:sp>
          </p:grpSp>
          <p:grpSp>
            <p:nvGrpSpPr>
              <p:cNvPr id="6" name="群組 5"/>
              <p:cNvGrpSpPr/>
              <p:nvPr/>
            </p:nvGrpSpPr>
            <p:grpSpPr>
              <a:xfrm>
                <a:off x="323949" y="2021939"/>
                <a:ext cx="8719493" cy="1479069"/>
                <a:chOff x="323949" y="2021939"/>
                <a:chExt cx="8719493" cy="1479069"/>
              </a:xfrm>
            </p:grpSpPr>
            <p:grpSp>
              <p:nvGrpSpPr>
                <p:cNvPr id="5" name="群組 4"/>
                <p:cNvGrpSpPr/>
                <p:nvPr/>
              </p:nvGrpSpPr>
              <p:grpSpPr>
                <a:xfrm>
                  <a:off x="323949" y="2021939"/>
                  <a:ext cx="2735883" cy="1479069"/>
                  <a:chOff x="323949" y="2021939"/>
                  <a:chExt cx="2735883" cy="1479069"/>
                </a:xfrm>
              </p:grpSpPr>
              <p:sp>
                <p:nvSpPr>
                  <p:cNvPr id="6155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3949" y="2021939"/>
                    <a:ext cx="2735883" cy="83099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/>
                  <a:p>
                    <a:pPr marL="295200" indent="-360000"/>
                    <a:r>
                      <a:rPr lang="en-US" altLang="zh-TW" sz="2400">
                        <a:latin typeface="+mn-ea"/>
                        <a:ea typeface="+mn-ea"/>
                      </a:rPr>
                      <a:t>1. </a:t>
                    </a:r>
                    <a:r>
                      <a:rPr lang="zh-TW" altLang="en-US" sz="2400">
                        <a:latin typeface="+mn-ea"/>
                        <a:ea typeface="+mn-ea"/>
                      </a:rPr>
                      <a:t>發送無線電波</a:t>
                    </a:r>
                    <a:r>
                      <a:rPr lang="zh-TW" altLang="en-US" sz="2400" smtClean="0">
                        <a:latin typeface="+mn-ea"/>
                        <a:ea typeface="+mn-ea"/>
                      </a:rPr>
                      <a:t>訊號給</a:t>
                    </a:r>
                    <a:r>
                      <a:rPr lang="en-US" altLang="zh-TW" sz="2400" smtClean="0">
                        <a:latin typeface="+mn-ea"/>
                        <a:ea typeface="+mn-ea"/>
                      </a:rPr>
                      <a:t>RFID</a:t>
                    </a:r>
                    <a:r>
                      <a:rPr lang="zh-TW" altLang="en-US" sz="2400">
                        <a:latin typeface="+mn-ea"/>
                        <a:ea typeface="+mn-ea"/>
                      </a:rPr>
                      <a:t>標籤</a:t>
                    </a:r>
                  </a:p>
                </p:txBody>
              </p:sp>
              <p:sp>
                <p:nvSpPr>
                  <p:cNvPr id="6161" name="Line 17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411760" y="2853008"/>
                    <a:ext cx="0" cy="648000"/>
                  </a:xfrm>
                  <a:prstGeom prst="line">
                    <a:avLst/>
                  </a:prstGeom>
                  <a:noFill/>
                  <a:ln w="25400">
                    <a:solidFill>
                      <a:srgbClr val="C00000"/>
                    </a:solidFill>
                    <a:round/>
                    <a:headEnd type="oval" w="med" len="med"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TW" altLang="en-US" sz="2400">
                      <a:latin typeface="+mn-ea"/>
                      <a:ea typeface="+mn-ea"/>
                    </a:endParaRPr>
                  </a:p>
                </p:txBody>
              </p:sp>
            </p:grpSp>
            <p:grpSp>
              <p:nvGrpSpPr>
                <p:cNvPr id="4" name="群組 3"/>
                <p:cNvGrpSpPr/>
                <p:nvPr/>
              </p:nvGrpSpPr>
              <p:grpSpPr>
                <a:xfrm>
                  <a:off x="5148064" y="2021939"/>
                  <a:ext cx="3895378" cy="1479069"/>
                  <a:chOff x="5148064" y="2021939"/>
                  <a:chExt cx="3895378" cy="1479069"/>
                </a:xfrm>
              </p:grpSpPr>
              <p:sp>
                <p:nvSpPr>
                  <p:cNvPr id="6156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48064" y="2021939"/>
                    <a:ext cx="3895378" cy="83099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/>
                  <a:p>
                    <a:pPr marL="295200" indent="-457200">
                      <a:spcBef>
                        <a:spcPct val="20000"/>
                      </a:spcBef>
                    </a:pPr>
                    <a:r>
                      <a:rPr lang="en-US" altLang="zh-TW" sz="2400">
                        <a:latin typeface="+mn-ea"/>
                        <a:ea typeface="+mn-ea"/>
                      </a:rPr>
                      <a:t>2. </a:t>
                    </a:r>
                    <a:r>
                      <a:rPr lang="zh-TW" altLang="en-US" sz="2400">
                        <a:latin typeface="+mn-ea"/>
                        <a:ea typeface="+mn-ea"/>
                      </a:rPr>
                      <a:t>接收到訊號後，將晶片</a:t>
                    </a:r>
                    <a:r>
                      <a:rPr lang="zh-TW" altLang="en-US" sz="2400" smtClean="0">
                        <a:latin typeface="+mn-ea"/>
                        <a:ea typeface="+mn-ea"/>
                      </a:rPr>
                      <a:t>中  </a:t>
                    </a:r>
                    <a:r>
                      <a:rPr lang="zh-TW" altLang="en-US" sz="2400">
                        <a:latin typeface="+mn-ea"/>
                        <a:ea typeface="+mn-ea"/>
                      </a:rPr>
                      <a:t>儲存的資料回傳給讀取器</a:t>
                    </a:r>
                  </a:p>
                </p:txBody>
              </p:sp>
              <p:sp>
                <p:nvSpPr>
                  <p:cNvPr id="6163" name="Line 1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095753" y="2853008"/>
                    <a:ext cx="0" cy="648000"/>
                  </a:xfrm>
                  <a:prstGeom prst="line">
                    <a:avLst/>
                  </a:prstGeom>
                  <a:noFill/>
                  <a:ln w="25400">
                    <a:solidFill>
                      <a:srgbClr val="C00000"/>
                    </a:solidFill>
                    <a:round/>
                    <a:headEnd type="oval" w="med" len="med"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TW" altLang="en-US" sz="2400">
                      <a:latin typeface="+mn-ea"/>
                      <a:ea typeface="+mn-ea"/>
                    </a:endParaRPr>
                  </a:p>
                </p:txBody>
              </p: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RFID</a:t>
            </a:r>
            <a:r>
              <a:rPr lang="zh-TW" altLang="en-US"/>
              <a:t>標籤的分類 </a:t>
            </a:r>
          </a:p>
        </p:txBody>
      </p:sp>
      <p:graphicFrame>
        <p:nvGraphicFramePr>
          <p:cNvPr id="7337" name="Group 16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8010514"/>
              </p:ext>
            </p:extLst>
          </p:nvPr>
        </p:nvGraphicFramePr>
        <p:xfrm>
          <a:off x="539750" y="2133600"/>
          <a:ext cx="8147050" cy="2843214"/>
        </p:xfrm>
        <a:graphic>
          <a:graphicData uri="http://schemas.openxmlformats.org/drawingml/2006/table">
            <a:tbl>
              <a:tblPr firstRow="1">
                <a:tableStyleId>{0E3FDE45-AF77-4B5C-9715-49D594BDF05E}</a:tableStyleId>
              </a:tblPr>
              <a:tblGrid>
                <a:gridCol w="1976438"/>
                <a:gridCol w="2057400"/>
                <a:gridCol w="2054225"/>
                <a:gridCol w="2058987"/>
              </a:tblGrid>
              <a:tr h="960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RFID</a:t>
                      </a:r>
                      <a:r>
                        <a:rPr kumimoji="1" lang="zh-TW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標籤</a:t>
                      </a: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內建電池 </a:t>
                      </a: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感應距離 </a:t>
                      </a: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使用期限 </a:t>
                      </a: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944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被動式 </a:t>
                      </a: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短 </a:t>
                      </a: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長 </a:t>
                      </a: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38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主動式 </a:t>
                      </a: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800" u="none" strike="noStrike" cap="none" normalizeH="0" baseline="0" smtClean="0">
                          <a:ln>
                            <a:noFill/>
                          </a:ln>
                          <a:effectLst/>
                          <a:sym typeface="Wingdings 2" pitchFamily="18" charset="2"/>
                        </a:rPr>
                        <a:t></a:t>
                      </a:r>
                      <a:r>
                        <a:rPr kumimoji="1" lang="en-US" altLang="zh-TW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1" lang="en-US" altLang="zh-TW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長</a:t>
                      </a: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短 </a:t>
                      </a: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常見的應用</a:t>
            </a:r>
          </a:p>
        </p:txBody>
      </p:sp>
      <p:grpSp>
        <p:nvGrpSpPr>
          <p:cNvPr id="8" name="群組 7"/>
          <p:cNvGrpSpPr/>
          <p:nvPr/>
        </p:nvGrpSpPr>
        <p:grpSpPr>
          <a:xfrm>
            <a:off x="3846419" y="1694358"/>
            <a:ext cx="4974053" cy="5047010"/>
            <a:chOff x="3846419" y="1694358"/>
            <a:chExt cx="4974053" cy="5047010"/>
          </a:xfrm>
        </p:grpSpPr>
        <p:grpSp>
          <p:nvGrpSpPr>
            <p:cNvPr id="6" name="群組 5"/>
            <p:cNvGrpSpPr/>
            <p:nvPr/>
          </p:nvGrpSpPr>
          <p:grpSpPr>
            <a:xfrm>
              <a:off x="4389551" y="1694358"/>
              <a:ext cx="3887788" cy="2598738"/>
              <a:chOff x="4140200" y="1628775"/>
              <a:chExt cx="3887788" cy="2598738"/>
            </a:xfrm>
          </p:grpSpPr>
          <p:pic>
            <p:nvPicPr>
              <p:cNvPr id="9223" name="Picture 7" descr="N12-45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491"/>
              <a:stretch/>
            </p:blipFill>
            <p:spPr bwMode="auto">
              <a:xfrm>
                <a:off x="4140200" y="1628775"/>
                <a:ext cx="3816176" cy="22247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224" name="Text Box 8"/>
              <p:cNvSpPr txBox="1">
                <a:spLocks noChangeArrowheads="1"/>
              </p:cNvSpPr>
              <p:nvPr/>
            </p:nvSpPr>
            <p:spPr bwMode="auto">
              <a:xfrm>
                <a:off x="4140200" y="3860800"/>
                <a:ext cx="1511920" cy="3667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zh-TW" altLang="en-US">
                    <a:latin typeface="+mj-ea"/>
                    <a:ea typeface="+mj-ea"/>
                  </a:rPr>
                  <a:t>搭車扣款 </a:t>
                </a:r>
              </a:p>
            </p:txBody>
          </p:sp>
          <p:sp>
            <p:nvSpPr>
              <p:cNvPr id="9225" name="Text Box 9"/>
              <p:cNvSpPr txBox="1">
                <a:spLocks noChangeArrowheads="1"/>
              </p:cNvSpPr>
              <p:nvPr/>
            </p:nvSpPr>
            <p:spPr bwMode="auto">
              <a:xfrm>
                <a:off x="6804025" y="3860800"/>
                <a:ext cx="1223963" cy="3667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zh-TW" altLang="en-US">
                    <a:latin typeface="+mj-ea"/>
                    <a:ea typeface="+mj-ea"/>
                  </a:rPr>
                  <a:t>消費付款 </a:t>
                </a:r>
              </a:p>
            </p:txBody>
          </p:sp>
        </p:grpSp>
        <p:grpSp>
          <p:nvGrpSpPr>
            <p:cNvPr id="7" name="群組 6"/>
            <p:cNvGrpSpPr/>
            <p:nvPr/>
          </p:nvGrpSpPr>
          <p:grpSpPr>
            <a:xfrm>
              <a:off x="3846419" y="4532703"/>
              <a:ext cx="4974053" cy="2208665"/>
              <a:chOff x="3846419" y="4532703"/>
              <a:chExt cx="4974053" cy="2208665"/>
            </a:xfrm>
          </p:grpSpPr>
          <p:grpSp>
            <p:nvGrpSpPr>
              <p:cNvPr id="5" name="群組 4"/>
              <p:cNvGrpSpPr/>
              <p:nvPr/>
            </p:nvGrpSpPr>
            <p:grpSpPr>
              <a:xfrm>
                <a:off x="3846419" y="4532703"/>
                <a:ext cx="2453773" cy="2208665"/>
                <a:chOff x="3714070" y="4323898"/>
                <a:chExt cx="2453773" cy="2208665"/>
              </a:xfrm>
            </p:grpSpPr>
            <p:pic>
              <p:nvPicPr>
                <p:cNvPr id="9226" name="Picture 10" descr="3-20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sharpenSoften amount="5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371376">
                  <a:off x="3714070" y="4323898"/>
                  <a:ext cx="2453773" cy="1731576"/>
                </a:xfrm>
                <a:prstGeom prst="rect">
                  <a:avLst/>
                </a:prstGeom>
                <a:noFill/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9228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4256744" y="6165850"/>
                  <a:ext cx="1368425" cy="3667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TW" altLang="en-US">
                      <a:latin typeface="+mj-ea"/>
                      <a:ea typeface="+mj-ea"/>
                    </a:rPr>
                    <a:t>智慧圖書館</a:t>
                  </a:r>
                </a:p>
              </p:txBody>
            </p:sp>
          </p:grpSp>
          <p:grpSp>
            <p:nvGrpSpPr>
              <p:cNvPr id="4" name="群組 3"/>
              <p:cNvGrpSpPr/>
              <p:nvPr/>
            </p:nvGrpSpPr>
            <p:grpSpPr>
              <a:xfrm>
                <a:off x="6524733" y="4645917"/>
                <a:ext cx="2295739" cy="2095451"/>
                <a:chOff x="6300787" y="4437112"/>
                <a:chExt cx="2295739" cy="2095451"/>
              </a:xfrm>
            </p:grpSpPr>
            <p:pic>
              <p:nvPicPr>
                <p:cNvPr id="9227" name="Picture 11" descr="3-21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sharpenSoften amount="5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300787" y="4437112"/>
                  <a:ext cx="2295739" cy="1723079"/>
                </a:xfrm>
                <a:prstGeom prst="rect">
                  <a:avLst/>
                </a:prstGeom>
                <a:noFill/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9229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6585056" y="6165850"/>
                  <a:ext cx="1727200" cy="3667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TW" altLang="en-US">
                      <a:latin typeface="+mj-ea"/>
                      <a:ea typeface="+mj-ea"/>
                    </a:rPr>
                    <a:t>自助借還書機 </a:t>
                  </a:r>
                </a:p>
              </p:txBody>
            </p:sp>
          </p:grpSp>
        </p:grpSp>
      </p:grp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/>
              <a:t>貨物管理</a:t>
            </a:r>
          </a:p>
          <a:p>
            <a:r>
              <a:rPr lang="zh-TW" altLang="en-US"/>
              <a:t>電子票證 </a:t>
            </a:r>
          </a:p>
          <a:p>
            <a:r>
              <a:rPr lang="zh-TW" altLang="en-US"/>
              <a:t>門禁管制</a:t>
            </a:r>
          </a:p>
          <a:p>
            <a:r>
              <a:rPr lang="zh-TW" altLang="en-US"/>
              <a:t>動物監控 </a:t>
            </a:r>
          </a:p>
          <a:p>
            <a:r>
              <a:rPr lang="zh-TW" altLang="en-US"/>
              <a:t>圖書管理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9" name="Picture 11" descr="C:\Documents and Settings\思蓉\Local Settings\Temporary Internet Files\Content.IE5\RCRRLBQM\MP90043953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278" y="0"/>
            <a:ext cx="4736722" cy="2548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Q &amp; A</a:t>
            </a:r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/>
              <a:t>歡迎大家提問</a:t>
            </a:r>
          </a:p>
        </p:txBody>
      </p:sp>
      <p:pic>
        <p:nvPicPr>
          <p:cNvPr id="22541" name="Picture 13" descr="C:\Documents and Settings\思蓉\Local Settings\Temporary Internet Files\Content.IE5\RCRRLBQM\MP900439377[1]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3918"/>
          <a:stretch/>
        </p:blipFill>
        <p:spPr bwMode="auto">
          <a:xfrm>
            <a:off x="0" y="0"/>
            <a:ext cx="4407278" cy="252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8" name="Picture 10" descr="dglxasset[2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275" y="0"/>
            <a:ext cx="1983797" cy="2638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謝謝您的參與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/>
              <a:t>THE END</a:t>
            </a:r>
          </a:p>
        </p:txBody>
      </p:sp>
      <p:pic>
        <p:nvPicPr>
          <p:cNvPr id="13320" name="Picture 8" descr="MC9004316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946748"/>
            <a:ext cx="3010644" cy="3010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群組 29"/>
          <p:cNvGrpSpPr/>
          <p:nvPr/>
        </p:nvGrpSpPr>
        <p:grpSpPr>
          <a:xfrm>
            <a:off x="1781175" y="0"/>
            <a:ext cx="5581651" cy="2530476"/>
            <a:chOff x="1781175" y="0"/>
            <a:chExt cx="5581651" cy="2530476"/>
          </a:xfrm>
        </p:grpSpPr>
        <p:sp>
          <p:nvSpPr>
            <p:cNvPr id="3" name="AutoShape 12"/>
            <p:cNvSpPr>
              <a:spLocks noChangeAspect="1" noChangeArrowheads="1" noTextEdit="1"/>
            </p:cNvSpPr>
            <p:nvPr/>
          </p:nvSpPr>
          <p:spPr bwMode="auto">
            <a:xfrm>
              <a:off x="1781175" y="0"/>
              <a:ext cx="5581650" cy="2530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4" name="Rectangle 14"/>
            <p:cNvSpPr>
              <a:spLocks noChangeArrowheads="1"/>
            </p:cNvSpPr>
            <p:nvPr/>
          </p:nvSpPr>
          <p:spPr bwMode="auto">
            <a:xfrm>
              <a:off x="1781175" y="0"/>
              <a:ext cx="1116013" cy="12684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7" name="Rectangle 15"/>
            <p:cNvSpPr>
              <a:spLocks noChangeArrowheads="1"/>
            </p:cNvSpPr>
            <p:nvPr/>
          </p:nvSpPr>
          <p:spPr bwMode="auto">
            <a:xfrm>
              <a:off x="2897188" y="0"/>
              <a:ext cx="1117600" cy="126841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8" name="Rectangle 16"/>
            <p:cNvSpPr>
              <a:spLocks noChangeArrowheads="1"/>
            </p:cNvSpPr>
            <p:nvPr/>
          </p:nvSpPr>
          <p:spPr bwMode="auto">
            <a:xfrm>
              <a:off x="4014788" y="0"/>
              <a:ext cx="1119188" cy="12684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9" name="Rectangle 17"/>
            <p:cNvSpPr>
              <a:spLocks noChangeArrowheads="1"/>
            </p:cNvSpPr>
            <p:nvPr/>
          </p:nvSpPr>
          <p:spPr bwMode="auto">
            <a:xfrm>
              <a:off x="5133975" y="0"/>
              <a:ext cx="1119188" cy="126841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0" name="Rectangle 18"/>
            <p:cNvSpPr>
              <a:spLocks noChangeArrowheads="1"/>
            </p:cNvSpPr>
            <p:nvPr/>
          </p:nvSpPr>
          <p:spPr bwMode="auto">
            <a:xfrm>
              <a:off x="2897188" y="1262063"/>
              <a:ext cx="1117600" cy="12684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" name="Rectangle 19"/>
            <p:cNvSpPr>
              <a:spLocks noChangeArrowheads="1"/>
            </p:cNvSpPr>
            <p:nvPr/>
          </p:nvSpPr>
          <p:spPr bwMode="auto">
            <a:xfrm>
              <a:off x="4014788" y="1262063"/>
              <a:ext cx="1119188" cy="126841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2" name="Rectangle 20"/>
            <p:cNvSpPr>
              <a:spLocks noChangeArrowheads="1"/>
            </p:cNvSpPr>
            <p:nvPr/>
          </p:nvSpPr>
          <p:spPr bwMode="auto">
            <a:xfrm>
              <a:off x="5133975" y="1262063"/>
              <a:ext cx="1119188" cy="12684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3" name="Rectangle 21"/>
            <p:cNvSpPr>
              <a:spLocks noChangeArrowheads="1"/>
            </p:cNvSpPr>
            <p:nvPr/>
          </p:nvSpPr>
          <p:spPr bwMode="auto">
            <a:xfrm>
              <a:off x="6253163" y="0"/>
              <a:ext cx="1109663" cy="12684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5" name="Freeform 23"/>
            <p:cNvSpPr>
              <a:spLocks/>
            </p:cNvSpPr>
            <p:nvPr/>
          </p:nvSpPr>
          <p:spPr bwMode="auto">
            <a:xfrm>
              <a:off x="2378075" y="2233613"/>
              <a:ext cx="6350" cy="28575"/>
            </a:xfrm>
            <a:custGeom>
              <a:avLst/>
              <a:gdLst>
                <a:gd name="T0" fmla="*/ 0 w 4"/>
                <a:gd name="T1" fmla="*/ 0 h 18"/>
                <a:gd name="T2" fmla="*/ 0 w 4"/>
                <a:gd name="T3" fmla="*/ 18 h 18"/>
                <a:gd name="T4" fmla="*/ 0 w 4"/>
                <a:gd name="T5" fmla="*/ 14 h 18"/>
                <a:gd name="T6" fmla="*/ 4 w 4"/>
                <a:gd name="T7" fmla="*/ 7 h 18"/>
                <a:gd name="T8" fmla="*/ 4 w 4"/>
                <a:gd name="T9" fmla="*/ 3 h 18"/>
                <a:gd name="T10" fmla="*/ 0 w 4"/>
                <a:gd name="T11" fmla="*/ 0 h 18"/>
                <a:gd name="T12" fmla="*/ 0 w 4"/>
                <a:gd name="T13" fmla="*/ 0 h 18"/>
                <a:gd name="T14" fmla="*/ 0 w 4"/>
                <a:gd name="T15" fmla="*/ 0 h 18"/>
                <a:gd name="T16" fmla="*/ 0 w 4"/>
                <a:gd name="T17" fmla="*/ 0 h 18"/>
                <a:gd name="T18" fmla="*/ 0 w 4"/>
                <a:gd name="T1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0" y="18"/>
                  </a:lnTo>
                  <a:lnTo>
                    <a:pt x="0" y="14"/>
                  </a:lnTo>
                  <a:lnTo>
                    <a:pt x="4" y="7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8" name="Freeform 26"/>
            <p:cNvSpPr>
              <a:spLocks/>
            </p:cNvSpPr>
            <p:nvPr/>
          </p:nvSpPr>
          <p:spPr bwMode="auto">
            <a:xfrm>
              <a:off x="6745288" y="2211388"/>
              <a:ext cx="6350" cy="26988"/>
            </a:xfrm>
            <a:custGeom>
              <a:avLst/>
              <a:gdLst>
                <a:gd name="T0" fmla="*/ 0 w 4"/>
                <a:gd name="T1" fmla="*/ 0 h 17"/>
                <a:gd name="T2" fmla="*/ 0 w 4"/>
                <a:gd name="T3" fmla="*/ 17 h 17"/>
                <a:gd name="T4" fmla="*/ 0 w 4"/>
                <a:gd name="T5" fmla="*/ 14 h 17"/>
                <a:gd name="T6" fmla="*/ 4 w 4"/>
                <a:gd name="T7" fmla="*/ 10 h 17"/>
                <a:gd name="T8" fmla="*/ 4 w 4"/>
                <a:gd name="T9" fmla="*/ 7 h 17"/>
                <a:gd name="T10" fmla="*/ 0 w 4"/>
                <a:gd name="T11" fmla="*/ 0 h 17"/>
                <a:gd name="T12" fmla="*/ 0 w 4"/>
                <a:gd name="T13" fmla="*/ 0 h 17"/>
                <a:gd name="T14" fmla="*/ 0 w 4"/>
                <a:gd name="T15" fmla="*/ 0 h 17"/>
                <a:gd name="T16" fmla="*/ 0 w 4"/>
                <a:gd name="T17" fmla="*/ 0 h 17"/>
                <a:gd name="T18" fmla="*/ 0 w 4"/>
                <a:gd name="T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7">
                  <a:moveTo>
                    <a:pt x="0" y="0"/>
                  </a:moveTo>
                  <a:lnTo>
                    <a:pt x="0" y="17"/>
                  </a:lnTo>
                  <a:lnTo>
                    <a:pt x="0" y="14"/>
                  </a:lnTo>
                  <a:lnTo>
                    <a:pt x="4" y="10"/>
                  </a:lnTo>
                  <a:lnTo>
                    <a:pt x="4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0" name="Freeform 28"/>
            <p:cNvSpPr>
              <a:spLocks/>
            </p:cNvSpPr>
            <p:nvPr/>
          </p:nvSpPr>
          <p:spPr bwMode="auto">
            <a:xfrm>
              <a:off x="6502400" y="104775"/>
              <a:ext cx="733425" cy="1081088"/>
            </a:xfrm>
            <a:custGeom>
              <a:avLst/>
              <a:gdLst>
                <a:gd name="T0" fmla="*/ 66 w 462"/>
                <a:gd name="T1" fmla="*/ 465 h 681"/>
                <a:gd name="T2" fmla="*/ 66 w 462"/>
                <a:gd name="T3" fmla="*/ 681 h 681"/>
                <a:gd name="T4" fmla="*/ 0 w 462"/>
                <a:gd name="T5" fmla="*/ 681 h 681"/>
                <a:gd name="T6" fmla="*/ 0 w 462"/>
                <a:gd name="T7" fmla="*/ 0 h 681"/>
                <a:gd name="T8" fmla="*/ 66 w 462"/>
                <a:gd name="T9" fmla="*/ 0 h 681"/>
                <a:gd name="T10" fmla="*/ 66 w 462"/>
                <a:gd name="T11" fmla="*/ 376 h 681"/>
                <a:gd name="T12" fmla="*/ 381 w 462"/>
                <a:gd name="T13" fmla="*/ 0 h 681"/>
                <a:gd name="T14" fmla="*/ 462 w 462"/>
                <a:gd name="T15" fmla="*/ 0 h 681"/>
                <a:gd name="T16" fmla="*/ 187 w 462"/>
                <a:gd name="T17" fmla="*/ 330 h 681"/>
                <a:gd name="T18" fmla="*/ 458 w 462"/>
                <a:gd name="T19" fmla="*/ 681 h 681"/>
                <a:gd name="T20" fmla="*/ 374 w 462"/>
                <a:gd name="T21" fmla="*/ 681 h 681"/>
                <a:gd name="T22" fmla="*/ 142 w 462"/>
                <a:gd name="T23" fmla="*/ 376 h 681"/>
                <a:gd name="T24" fmla="*/ 66 w 462"/>
                <a:gd name="T25" fmla="*/ 465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2" h="681">
                  <a:moveTo>
                    <a:pt x="66" y="465"/>
                  </a:moveTo>
                  <a:lnTo>
                    <a:pt x="66" y="681"/>
                  </a:lnTo>
                  <a:lnTo>
                    <a:pt x="0" y="681"/>
                  </a:lnTo>
                  <a:lnTo>
                    <a:pt x="0" y="0"/>
                  </a:lnTo>
                  <a:lnTo>
                    <a:pt x="66" y="0"/>
                  </a:lnTo>
                  <a:lnTo>
                    <a:pt x="66" y="376"/>
                  </a:lnTo>
                  <a:lnTo>
                    <a:pt x="381" y="0"/>
                  </a:lnTo>
                  <a:lnTo>
                    <a:pt x="462" y="0"/>
                  </a:lnTo>
                  <a:lnTo>
                    <a:pt x="187" y="330"/>
                  </a:lnTo>
                  <a:lnTo>
                    <a:pt x="458" y="681"/>
                  </a:lnTo>
                  <a:lnTo>
                    <a:pt x="374" y="681"/>
                  </a:lnTo>
                  <a:lnTo>
                    <a:pt x="142" y="376"/>
                  </a:lnTo>
                  <a:lnTo>
                    <a:pt x="66" y="465"/>
                  </a:lnTo>
                  <a:close/>
                </a:path>
              </a:pathLst>
            </a:cu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" name="Freeform 29"/>
            <p:cNvSpPr>
              <a:spLocks/>
            </p:cNvSpPr>
            <p:nvPr/>
          </p:nvSpPr>
          <p:spPr bwMode="auto">
            <a:xfrm>
              <a:off x="4567238" y="84138"/>
              <a:ext cx="484188" cy="1084263"/>
            </a:xfrm>
            <a:custGeom>
              <a:avLst/>
              <a:gdLst>
                <a:gd name="T0" fmla="*/ 0 w 305"/>
                <a:gd name="T1" fmla="*/ 409 h 683"/>
                <a:gd name="T2" fmla="*/ 0 w 305"/>
                <a:gd name="T3" fmla="*/ 471 h 683"/>
                <a:gd name="T4" fmla="*/ 152 w 305"/>
                <a:gd name="T5" fmla="*/ 471 h 683"/>
                <a:gd name="T6" fmla="*/ 232 w 305"/>
                <a:gd name="T7" fmla="*/ 683 h 683"/>
                <a:gd name="T8" fmla="*/ 305 w 305"/>
                <a:gd name="T9" fmla="*/ 683 h 683"/>
                <a:gd name="T10" fmla="*/ 41 w 305"/>
                <a:gd name="T11" fmla="*/ 0 h 683"/>
                <a:gd name="T12" fmla="*/ 0 w 305"/>
                <a:gd name="T13" fmla="*/ 0 h 683"/>
                <a:gd name="T14" fmla="*/ 0 w 305"/>
                <a:gd name="T15" fmla="*/ 66 h 683"/>
                <a:gd name="T16" fmla="*/ 132 w 305"/>
                <a:gd name="T17" fmla="*/ 409 h 683"/>
                <a:gd name="T18" fmla="*/ 0 w 305"/>
                <a:gd name="T19" fmla="*/ 409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683">
                  <a:moveTo>
                    <a:pt x="0" y="409"/>
                  </a:moveTo>
                  <a:lnTo>
                    <a:pt x="0" y="471"/>
                  </a:lnTo>
                  <a:lnTo>
                    <a:pt x="152" y="471"/>
                  </a:lnTo>
                  <a:lnTo>
                    <a:pt x="232" y="683"/>
                  </a:lnTo>
                  <a:lnTo>
                    <a:pt x="305" y="683"/>
                  </a:lnTo>
                  <a:lnTo>
                    <a:pt x="41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132" y="409"/>
                  </a:lnTo>
                  <a:lnTo>
                    <a:pt x="0" y="409"/>
                  </a:lnTo>
                  <a:close/>
                </a:path>
              </a:pathLst>
            </a:cu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2" name="Freeform 30"/>
            <p:cNvSpPr>
              <a:spLocks/>
            </p:cNvSpPr>
            <p:nvPr/>
          </p:nvSpPr>
          <p:spPr bwMode="auto">
            <a:xfrm>
              <a:off x="5267325" y="104775"/>
              <a:ext cx="815975" cy="1081088"/>
            </a:xfrm>
            <a:custGeom>
              <a:avLst/>
              <a:gdLst>
                <a:gd name="T0" fmla="*/ 455 w 514"/>
                <a:gd name="T1" fmla="*/ 601 h 681"/>
                <a:gd name="T2" fmla="*/ 451 w 514"/>
                <a:gd name="T3" fmla="*/ 0 h 681"/>
                <a:gd name="T4" fmla="*/ 514 w 514"/>
                <a:gd name="T5" fmla="*/ 0 h 681"/>
                <a:gd name="T6" fmla="*/ 514 w 514"/>
                <a:gd name="T7" fmla="*/ 681 h 681"/>
                <a:gd name="T8" fmla="*/ 433 w 514"/>
                <a:gd name="T9" fmla="*/ 681 h 681"/>
                <a:gd name="T10" fmla="*/ 59 w 514"/>
                <a:gd name="T11" fmla="*/ 80 h 681"/>
                <a:gd name="T12" fmla="*/ 66 w 514"/>
                <a:gd name="T13" fmla="*/ 681 h 681"/>
                <a:gd name="T14" fmla="*/ 0 w 514"/>
                <a:gd name="T15" fmla="*/ 681 h 681"/>
                <a:gd name="T16" fmla="*/ 0 w 514"/>
                <a:gd name="T17" fmla="*/ 0 h 681"/>
                <a:gd name="T18" fmla="*/ 80 w 514"/>
                <a:gd name="T19" fmla="*/ 0 h 681"/>
                <a:gd name="T20" fmla="*/ 455 w 514"/>
                <a:gd name="T21" fmla="*/ 60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4" h="681">
                  <a:moveTo>
                    <a:pt x="455" y="601"/>
                  </a:moveTo>
                  <a:lnTo>
                    <a:pt x="451" y="0"/>
                  </a:lnTo>
                  <a:lnTo>
                    <a:pt x="514" y="0"/>
                  </a:lnTo>
                  <a:lnTo>
                    <a:pt x="514" y="681"/>
                  </a:lnTo>
                  <a:lnTo>
                    <a:pt x="433" y="681"/>
                  </a:lnTo>
                  <a:lnTo>
                    <a:pt x="59" y="80"/>
                  </a:lnTo>
                  <a:lnTo>
                    <a:pt x="66" y="681"/>
                  </a:lnTo>
                  <a:lnTo>
                    <a:pt x="0" y="681"/>
                  </a:lnTo>
                  <a:lnTo>
                    <a:pt x="0" y="0"/>
                  </a:lnTo>
                  <a:lnTo>
                    <a:pt x="80" y="0"/>
                  </a:lnTo>
                  <a:lnTo>
                    <a:pt x="455" y="601"/>
                  </a:lnTo>
                  <a:close/>
                </a:path>
              </a:pathLst>
            </a:cu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>
              <a:off x="4086225" y="84138"/>
              <a:ext cx="481013" cy="1084263"/>
            </a:xfrm>
            <a:custGeom>
              <a:avLst/>
              <a:gdLst>
                <a:gd name="T0" fmla="*/ 303 w 303"/>
                <a:gd name="T1" fmla="*/ 66 h 683"/>
                <a:gd name="T2" fmla="*/ 303 w 303"/>
                <a:gd name="T3" fmla="*/ 0 h 683"/>
                <a:gd name="T4" fmla="*/ 268 w 303"/>
                <a:gd name="T5" fmla="*/ 0 h 683"/>
                <a:gd name="T6" fmla="*/ 0 w 303"/>
                <a:gd name="T7" fmla="*/ 683 h 683"/>
                <a:gd name="T8" fmla="*/ 70 w 303"/>
                <a:gd name="T9" fmla="*/ 683 h 683"/>
                <a:gd name="T10" fmla="*/ 150 w 303"/>
                <a:gd name="T11" fmla="*/ 471 h 683"/>
                <a:gd name="T12" fmla="*/ 303 w 303"/>
                <a:gd name="T13" fmla="*/ 471 h 683"/>
                <a:gd name="T14" fmla="*/ 303 w 303"/>
                <a:gd name="T15" fmla="*/ 409 h 683"/>
                <a:gd name="T16" fmla="*/ 175 w 303"/>
                <a:gd name="T17" fmla="*/ 409 h 683"/>
                <a:gd name="T18" fmla="*/ 300 w 303"/>
                <a:gd name="T19" fmla="*/ 66 h 683"/>
                <a:gd name="T20" fmla="*/ 303 w 303"/>
                <a:gd name="T21" fmla="*/ 66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3" h="683">
                  <a:moveTo>
                    <a:pt x="303" y="66"/>
                  </a:moveTo>
                  <a:lnTo>
                    <a:pt x="303" y="0"/>
                  </a:lnTo>
                  <a:lnTo>
                    <a:pt x="268" y="0"/>
                  </a:lnTo>
                  <a:lnTo>
                    <a:pt x="0" y="683"/>
                  </a:lnTo>
                  <a:lnTo>
                    <a:pt x="70" y="683"/>
                  </a:lnTo>
                  <a:lnTo>
                    <a:pt x="150" y="471"/>
                  </a:lnTo>
                  <a:lnTo>
                    <a:pt x="303" y="471"/>
                  </a:lnTo>
                  <a:lnTo>
                    <a:pt x="303" y="409"/>
                  </a:lnTo>
                  <a:lnTo>
                    <a:pt x="175" y="409"/>
                  </a:lnTo>
                  <a:lnTo>
                    <a:pt x="300" y="66"/>
                  </a:lnTo>
                  <a:lnTo>
                    <a:pt x="303" y="66"/>
                  </a:lnTo>
                  <a:close/>
                </a:path>
              </a:pathLst>
            </a:cu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4" name="Freeform 32"/>
            <p:cNvSpPr>
              <a:spLocks/>
            </p:cNvSpPr>
            <p:nvPr/>
          </p:nvSpPr>
          <p:spPr bwMode="auto">
            <a:xfrm>
              <a:off x="3089275" y="104775"/>
              <a:ext cx="728663" cy="1081088"/>
            </a:xfrm>
            <a:custGeom>
              <a:avLst/>
              <a:gdLst>
                <a:gd name="T0" fmla="*/ 70 w 459"/>
                <a:gd name="T1" fmla="*/ 681 h 681"/>
                <a:gd name="T2" fmla="*/ 0 w 459"/>
                <a:gd name="T3" fmla="*/ 681 h 681"/>
                <a:gd name="T4" fmla="*/ 0 w 459"/>
                <a:gd name="T5" fmla="*/ 0 h 681"/>
                <a:gd name="T6" fmla="*/ 70 w 459"/>
                <a:gd name="T7" fmla="*/ 0 h 681"/>
                <a:gd name="T8" fmla="*/ 70 w 459"/>
                <a:gd name="T9" fmla="*/ 303 h 681"/>
                <a:gd name="T10" fmla="*/ 393 w 459"/>
                <a:gd name="T11" fmla="*/ 303 h 681"/>
                <a:gd name="T12" fmla="*/ 393 w 459"/>
                <a:gd name="T13" fmla="*/ 0 h 681"/>
                <a:gd name="T14" fmla="*/ 459 w 459"/>
                <a:gd name="T15" fmla="*/ 0 h 681"/>
                <a:gd name="T16" fmla="*/ 459 w 459"/>
                <a:gd name="T17" fmla="*/ 681 h 681"/>
                <a:gd name="T18" fmla="*/ 393 w 459"/>
                <a:gd name="T19" fmla="*/ 681 h 681"/>
                <a:gd name="T20" fmla="*/ 393 w 459"/>
                <a:gd name="T21" fmla="*/ 369 h 681"/>
                <a:gd name="T22" fmla="*/ 70 w 459"/>
                <a:gd name="T23" fmla="*/ 369 h 681"/>
                <a:gd name="T24" fmla="*/ 70 w 459"/>
                <a:gd name="T2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9" h="681">
                  <a:moveTo>
                    <a:pt x="70" y="681"/>
                  </a:moveTo>
                  <a:lnTo>
                    <a:pt x="0" y="681"/>
                  </a:lnTo>
                  <a:lnTo>
                    <a:pt x="0" y="0"/>
                  </a:lnTo>
                  <a:lnTo>
                    <a:pt x="70" y="0"/>
                  </a:lnTo>
                  <a:lnTo>
                    <a:pt x="70" y="303"/>
                  </a:lnTo>
                  <a:lnTo>
                    <a:pt x="393" y="303"/>
                  </a:lnTo>
                  <a:lnTo>
                    <a:pt x="393" y="0"/>
                  </a:lnTo>
                  <a:lnTo>
                    <a:pt x="459" y="0"/>
                  </a:lnTo>
                  <a:lnTo>
                    <a:pt x="459" y="681"/>
                  </a:lnTo>
                  <a:lnTo>
                    <a:pt x="393" y="681"/>
                  </a:lnTo>
                  <a:lnTo>
                    <a:pt x="393" y="369"/>
                  </a:lnTo>
                  <a:lnTo>
                    <a:pt x="70" y="369"/>
                  </a:lnTo>
                  <a:lnTo>
                    <a:pt x="70" y="681"/>
                  </a:lnTo>
                  <a:close/>
                </a:path>
              </a:pathLst>
            </a:cu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5" name="Freeform 33"/>
            <p:cNvSpPr>
              <a:spLocks/>
            </p:cNvSpPr>
            <p:nvPr/>
          </p:nvSpPr>
          <p:spPr bwMode="auto">
            <a:xfrm>
              <a:off x="2058988" y="104775"/>
              <a:ext cx="541338" cy="1081088"/>
            </a:xfrm>
            <a:custGeom>
              <a:avLst/>
              <a:gdLst>
                <a:gd name="T0" fmla="*/ 201 w 341"/>
                <a:gd name="T1" fmla="*/ 681 h 681"/>
                <a:gd name="T2" fmla="*/ 135 w 341"/>
                <a:gd name="T3" fmla="*/ 681 h 681"/>
                <a:gd name="T4" fmla="*/ 135 w 341"/>
                <a:gd name="T5" fmla="*/ 66 h 681"/>
                <a:gd name="T6" fmla="*/ 0 w 341"/>
                <a:gd name="T7" fmla="*/ 66 h 681"/>
                <a:gd name="T8" fmla="*/ 0 w 341"/>
                <a:gd name="T9" fmla="*/ 0 h 681"/>
                <a:gd name="T10" fmla="*/ 341 w 341"/>
                <a:gd name="T11" fmla="*/ 0 h 681"/>
                <a:gd name="T12" fmla="*/ 341 w 341"/>
                <a:gd name="T13" fmla="*/ 66 h 681"/>
                <a:gd name="T14" fmla="*/ 201 w 341"/>
                <a:gd name="T15" fmla="*/ 66 h 681"/>
                <a:gd name="T16" fmla="*/ 201 w 341"/>
                <a:gd name="T17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681">
                  <a:moveTo>
                    <a:pt x="201" y="681"/>
                  </a:moveTo>
                  <a:lnTo>
                    <a:pt x="135" y="681"/>
                  </a:lnTo>
                  <a:lnTo>
                    <a:pt x="135" y="66"/>
                  </a:lnTo>
                  <a:lnTo>
                    <a:pt x="0" y="66"/>
                  </a:lnTo>
                  <a:lnTo>
                    <a:pt x="0" y="0"/>
                  </a:lnTo>
                  <a:lnTo>
                    <a:pt x="341" y="0"/>
                  </a:lnTo>
                  <a:lnTo>
                    <a:pt x="341" y="66"/>
                  </a:lnTo>
                  <a:lnTo>
                    <a:pt x="201" y="66"/>
                  </a:lnTo>
                  <a:lnTo>
                    <a:pt x="201" y="681"/>
                  </a:lnTo>
                  <a:close/>
                </a:path>
              </a:pathLst>
            </a:cu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6" name="Freeform 34"/>
            <p:cNvSpPr>
              <a:spLocks/>
            </p:cNvSpPr>
            <p:nvPr/>
          </p:nvSpPr>
          <p:spPr bwMode="auto">
            <a:xfrm>
              <a:off x="5378450" y="1377950"/>
              <a:ext cx="687388" cy="1104900"/>
            </a:xfrm>
            <a:custGeom>
              <a:avLst/>
              <a:gdLst>
                <a:gd name="T0" fmla="*/ 0 w 433"/>
                <a:gd name="T1" fmla="*/ 0 h 696"/>
                <a:gd name="T2" fmla="*/ 69 w 433"/>
                <a:gd name="T3" fmla="*/ 0 h 696"/>
                <a:gd name="T4" fmla="*/ 69 w 433"/>
                <a:gd name="T5" fmla="*/ 432 h 696"/>
                <a:gd name="T6" fmla="*/ 69 w 433"/>
                <a:gd name="T7" fmla="*/ 455 h 696"/>
                <a:gd name="T8" fmla="*/ 69 w 433"/>
                <a:gd name="T9" fmla="*/ 473 h 696"/>
                <a:gd name="T10" fmla="*/ 69 w 433"/>
                <a:gd name="T11" fmla="*/ 491 h 696"/>
                <a:gd name="T12" fmla="*/ 69 w 433"/>
                <a:gd name="T13" fmla="*/ 505 h 696"/>
                <a:gd name="T14" fmla="*/ 73 w 433"/>
                <a:gd name="T15" fmla="*/ 517 h 696"/>
                <a:gd name="T16" fmla="*/ 76 w 433"/>
                <a:gd name="T17" fmla="*/ 528 h 696"/>
                <a:gd name="T18" fmla="*/ 80 w 433"/>
                <a:gd name="T19" fmla="*/ 539 h 696"/>
                <a:gd name="T20" fmla="*/ 83 w 433"/>
                <a:gd name="T21" fmla="*/ 549 h 696"/>
                <a:gd name="T22" fmla="*/ 96 w 433"/>
                <a:gd name="T23" fmla="*/ 567 h 696"/>
                <a:gd name="T24" fmla="*/ 107 w 433"/>
                <a:gd name="T25" fmla="*/ 583 h 696"/>
                <a:gd name="T26" fmla="*/ 121 w 433"/>
                <a:gd name="T27" fmla="*/ 598 h 696"/>
                <a:gd name="T28" fmla="*/ 135 w 433"/>
                <a:gd name="T29" fmla="*/ 612 h 696"/>
                <a:gd name="T30" fmla="*/ 153 w 433"/>
                <a:gd name="T31" fmla="*/ 623 h 696"/>
                <a:gd name="T32" fmla="*/ 176 w 433"/>
                <a:gd name="T33" fmla="*/ 626 h 696"/>
                <a:gd name="T34" fmla="*/ 194 w 433"/>
                <a:gd name="T35" fmla="*/ 633 h 696"/>
                <a:gd name="T36" fmla="*/ 215 w 433"/>
                <a:gd name="T37" fmla="*/ 633 h 696"/>
                <a:gd name="T38" fmla="*/ 235 w 433"/>
                <a:gd name="T39" fmla="*/ 633 h 696"/>
                <a:gd name="T40" fmla="*/ 253 w 433"/>
                <a:gd name="T41" fmla="*/ 630 h 696"/>
                <a:gd name="T42" fmla="*/ 267 w 433"/>
                <a:gd name="T43" fmla="*/ 626 h 696"/>
                <a:gd name="T44" fmla="*/ 285 w 433"/>
                <a:gd name="T45" fmla="*/ 619 h 696"/>
                <a:gd name="T46" fmla="*/ 297 w 433"/>
                <a:gd name="T47" fmla="*/ 612 h 696"/>
                <a:gd name="T48" fmla="*/ 312 w 433"/>
                <a:gd name="T49" fmla="*/ 605 h 696"/>
                <a:gd name="T50" fmla="*/ 322 w 433"/>
                <a:gd name="T51" fmla="*/ 594 h 696"/>
                <a:gd name="T52" fmla="*/ 330 w 433"/>
                <a:gd name="T53" fmla="*/ 580 h 696"/>
                <a:gd name="T54" fmla="*/ 347 w 433"/>
                <a:gd name="T55" fmla="*/ 549 h 696"/>
                <a:gd name="T56" fmla="*/ 360 w 433"/>
                <a:gd name="T57" fmla="*/ 514 h 696"/>
                <a:gd name="T58" fmla="*/ 367 w 433"/>
                <a:gd name="T59" fmla="*/ 469 h 696"/>
                <a:gd name="T60" fmla="*/ 371 w 433"/>
                <a:gd name="T61" fmla="*/ 418 h 696"/>
                <a:gd name="T62" fmla="*/ 371 w 433"/>
                <a:gd name="T63" fmla="*/ 0 h 696"/>
                <a:gd name="T64" fmla="*/ 433 w 433"/>
                <a:gd name="T65" fmla="*/ 0 h 696"/>
                <a:gd name="T66" fmla="*/ 433 w 433"/>
                <a:gd name="T67" fmla="*/ 432 h 696"/>
                <a:gd name="T68" fmla="*/ 429 w 433"/>
                <a:gd name="T69" fmla="*/ 494 h 696"/>
                <a:gd name="T70" fmla="*/ 422 w 433"/>
                <a:gd name="T71" fmla="*/ 546 h 696"/>
                <a:gd name="T72" fmla="*/ 403 w 433"/>
                <a:gd name="T73" fmla="*/ 590 h 696"/>
                <a:gd name="T74" fmla="*/ 381 w 433"/>
                <a:gd name="T75" fmla="*/ 630 h 696"/>
                <a:gd name="T76" fmla="*/ 367 w 433"/>
                <a:gd name="T77" fmla="*/ 646 h 696"/>
                <a:gd name="T78" fmla="*/ 351 w 433"/>
                <a:gd name="T79" fmla="*/ 660 h 696"/>
                <a:gd name="T80" fmla="*/ 333 w 433"/>
                <a:gd name="T81" fmla="*/ 671 h 696"/>
                <a:gd name="T82" fmla="*/ 315 w 433"/>
                <a:gd name="T83" fmla="*/ 678 h 696"/>
                <a:gd name="T84" fmla="*/ 294 w 433"/>
                <a:gd name="T85" fmla="*/ 685 h 696"/>
                <a:gd name="T86" fmla="*/ 271 w 433"/>
                <a:gd name="T87" fmla="*/ 692 h 696"/>
                <a:gd name="T88" fmla="*/ 249 w 433"/>
                <a:gd name="T89" fmla="*/ 696 h 696"/>
                <a:gd name="T90" fmla="*/ 224 w 433"/>
                <a:gd name="T91" fmla="*/ 696 h 696"/>
                <a:gd name="T92" fmla="*/ 194 w 433"/>
                <a:gd name="T93" fmla="*/ 696 h 696"/>
                <a:gd name="T94" fmla="*/ 169 w 433"/>
                <a:gd name="T95" fmla="*/ 692 h 696"/>
                <a:gd name="T96" fmla="*/ 146 w 433"/>
                <a:gd name="T97" fmla="*/ 685 h 696"/>
                <a:gd name="T98" fmla="*/ 121 w 433"/>
                <a:gd name="T99" fmla="*/ 678 h 696"/>
                <a:gd name="T100" fmla="*/ 103 w 433"/>
                <a:gd name="T101" fmla="*/ 671 h 696"/>
                <a:gd name="T102" fmla="*/ 83 w 433"/>
                <a:gd name="T103" fmla="*/ 660 h 696"/>
                <a:gd name="T104" fmla="*/ 66 w 433"/>
                <a:gd name="T105" fmla="*/ 646 h 696"/>
                <a:gd name="T106" fmla="*/ 51 w 433"/>
                <a:gd name="T107" fmla="*/ 630 h 696"/>
                <a:gd name="T108" fmla="*/ 30 w 433"/>
                <a:gd name="T109" fmla="*/ 594 h 696"/>
                <a:gd name="T110" fmla="*/ 14 w 433"/>
                <a:gd name="T111" fmla="*/ 549 h 696"/>
                <a:gd name="T112" fmla="*/ 3 w 433"/>
                <a:gd name="T113" fmla="*/ 494 h 696"/>
                <a:gd name="T114" fmla="*/ 0 w 433"/>
                <a:gd name="T115" fmla="*/ 432 h 696"/>
                <a:gd name="T116" fmla="*/ 0 w 433"/>
                <a:gd name="T117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3" h="696">
                  <a:moveTo>
                    <a:pt x="0" y="0"/>
                  </a:moveTo>
                  <a:lnTo>
                    <a:pt x="69" y="0"/>
                  </a:lnTo>
                  <a:lnTo>
                    <a:pt x="69" y="432"/>
                  </a:lnTo>
                  <a:lnTo>
                    <a:pt x="69" y="455"/>
                  </a:lnTo>
                  <a:lnTo>
                    <a:pt x="69" y="473"/>
                  </a:lnTo>
                  <a:lnTo>
                    <a:pt x="69" y="491"/>
                  </a:lnTo>
                  <a:lnTo>
                    <a:pt x="69" y="505"/>
                  </a:lnTo>
                  <a:lnTo>
                    <a:pt x="73" y="517"/>
                  </a:lnTo>
                  <a:lnTo>
                    <a:pt x="76" y="528"/>
                  </a:lnTo>
                  <a:lnTo>
                    <a:pt x="80" y="539"/>
                  </a:lnTo>
                  <a:lnTo>
                    <a:pt x="83" y="549"/>
                  </a:lnTo>
                  <a:lnTo>
                    <a:pt x="96" y="567"/>
                  </a:lnTo>
                  <a:lnTo>
                    <a:pt x="107" y="583"/>
                  </a:lnTo>
                  <a:lnTo>
                    <a:pt x="121" y="598"/>
                  </a:lnTo>
                  <a:lnTo>
                    <a:pt x="135" y="612"/>
                  </a:lnTo>
                  <a:lnTo>
                    <a:pt x="153" y="623"/>
                  </a:lnTo>
                  <a:lnTo>
                    <a:pt x="176" y="626"/>
                  </a:lnTo>
                  <a:lnTo>
                    <a:pt x="194" y="633"/>
                  </a:lnTo>
                  <a:lnTo>
                    <a:pt x="215" y="633"/>
                  </a:lnTo>
                  <a:lnTo>
                    <a:pt x="235" y="633"/>
                  </a:lnTo>
                  <a:lnTo>
                    <a:pt x="253" y="630"/>
                  </a:lnTo>
                  <a:lnTo>
                    <a:pt x="267" y="626"/>
                  </a:lnTo>
                  <a:lnTo>
                    <a:pt x="285" y="619"/>
                  </a:lnTo>
                  <a:lnTo>
                    <a:pt x="297" y="612"/>
                  </a:lnTo>
                  <a:lnTo>
                    <a:pt x="312" y="605"/>
                  </a:lnTo>
                  <a:lnTo>
                    <a:pt x="322" y="594"/>
                  </a:lnTo>
                  <a:lnTo>
                    <a:pt x="330" y="580"/>
                  </a:lnTo>
                  <a:lnTo>
                    <a:pt x="347" y="549"/>
                  </a:lnTo>
                  <a:lnTo>
                    <a:pt x="360" y="514"/>
                  </a:lnTo>
                  <a:lnTo>
                    <a:pt x="367" y="469"/>
                  </a:lnTo>
                  <a:lnTo>
                    <a:pt x="371" y="418"/>
                  </a:lnTo>
                  <a:lnTo>
                    <a:pt x="371" y="0"/>
                  </a:lnTo>
                  <a:lnTo>
                    <a:pt x="433" y="0"/>
                  </a:lnTo>
                  <a:lnTo>
                    <a:pt x="433" y="432"/>
                  </a:lnTo>
                  <a:lnTo>
                    <a:pt x="429" y="494"/>
                  </a:lnTo>
                  <a:lnTo>
                    <a:pt x="422" y="546"/>
                  </a:lnTo>
                  <a:lnTo>
                    <a:pt x="403" y="590"/>
                  </a:lnTo>
                  <a:lnTo>
                    <a:pt x="381" y="630"/>
                  </a:lnTo>
                  <a:lnTo>
                    <a:pt x="367" y="646"/>
                  </a:lnTo>
                  <a:lnTo>
                    <a:pt x="351" y="660"/>
                  </a:lnTo>
                  <a:lnTo>
                    <a:pt x="333" y="671"/>
                  </a:lnTo>
                  <a:lnTo>
                    <a:pt x="315" y="678"/>
                  </a:lnTo>
                  <a:lnTo>
                    <a:pt x="294" y="685"/>
                  </a:lnTo>
                  <a:lnTo>
                    <a:pt x="271" y="692"/>
                  </a:lnTo>
                  <a:lnTo>
                    <a:pt x="249" y="696"/>
                  </a:lnTo>
                  <a:lnTo>
                    <a:pt x="224" y="696"/>
                  </a:lnTo>
                  <a:lnTo>
                    <a:pt x="194" y="696"/>
                  </a:lnTo>
                  <a:lnTo>
                    <a:pt x="169" y="692"/>
                  </a:lnTo>
                  <a:lnTo>
                    <a:pt x="146" y="685"/>
                  </a:lnTo>
                  <a:lnTo>
                    <a:pt x="121" y="678"/>
                  </a:lnTo>
                  <a:lnTo>
                    <a:pt x="103" y="671"/>
                  </a:lnTo>
                  <a:lnTo>
                    <a:pt x="83" y="660"/>
                  </a:lnTo>
                  <a:lnTo>
                    <a:pt x="66" y="646"/>
                  </a:lnTo>
                  <a:lnTo>
                    <a:pt x="51" y="630"/>
                  </a:lnTo>
                  <a:lnTo>
                    <a:pt x="30" y="594"/>
                  </a:lnTo>
                  <a:lnTo>
                    <a:pt x="14" y="549"/>
                  </a:lnTo>
                  <a:lnTo>
                    <a:pt x="3" y="494"/>
                  </a:lnTo>
                  <a:lnTo>
                    <a:pt x="0" y="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7" name="Freeform 35"/>
            <p:cNvSpPr>
              <a:spLocks/>
            </p:cNvSpPr>
            <p:nvPr/>
          </p:nvSpPr>
          <p:spPr bwMode="auto">
            <a:xfrm>
              <a:off x="4567238" y="1355725"/>
              <a:ext cx="555625" cy="1127125"/>
            </a:xfrm>
            <a:custGeom>
              <a:avLst/>
              <a:gdLst>
                <a:gd name="T0" fmla="*/ 0 w 350"/>
                <a:gd name="T1" fmla="*/ 710 h 710"/>
                <a:gd name="T2" fmla="*/ 38 w 350"/>
                <a:gd name="T3" fmla="*/ 706 h 710"/>
                <a:gd name="T4" fmla="*/ 73 w 350"/>
                <a:gd name="T5" fmla="*/ 699 h 710"/>
                <a:gd name="T6" fmla="*/ 107 w 350"/>
                <a:gd name="T7" fmla="*/ 692 h 710"/>
                <a:gd name="T8" fmla="*/ 139 w 350"/>
                <a:gd name="T9" fmla="*/ 681 h 710"/>
                <a:gd name="T10" fmla="*/ 173 w 350"/>
                <a:gd name="T11" fmla="*/ 663 h 710"/>
                <a:gd name="T12" fmla="*/ 202 w 350"/>
                <a:gd name="T13" fmla="*/ 640 h 710"/>
                <a:gd name="T14" fmla="*/ 232 w 350"/>
                <a:gd name="T15" fmla="*/ 619 h 710"/>
                <a:gd name="T16" fmla="*/ 257 w 350"/>
                <a:gd name="T17" fmla="*/ 594 h 710"/>
                <a:gd name="T18" fmla="*/ 298 w 350"/>
                <a:gd name="T19" fmla="*/ 542 h 710"/>
                <a:gd name="T20" fmla="*/ 327 w 350"/>
                <a:gd name="T21" fmla="*/ 483 h 710"/>
                <a:gd name="T22" fmla="*/ 346 w 350"/>
                <a:gd name="T23" fmla="*/ 417 h 710"/>
                <a:gd name="T24" fmla="*/ 350 w 350"/>
                <a:gd name="T25" fmla="*/ 351 h 710"/>
                <a:gd name="T26" fmla="*/ 343 w 350"/>
                <a:gd name="T27" fmla="*/ 278 h 710"/>
                <a:gd name="T28" fmla="*/ 323 w 350"/>
                <a:gd name="T29" fmla="*/ 216 h 710"/>
                <a:gd name="T30" fmla="*/ 291 w 350"/>
                <a:gd name="T31" fmla="*/ 153 h 710"/>
                <a:gd name="T32" fmla="*/ 243 w 350"/>
                <a:gd name="T33" fmla="*/ 98 h 710"/>
                <a:gd name="T34" fmla="*/ 218 w 350"/>
                <a:gd name="T35" fmla="*/ 77 h 710"/>
                <a:gd name="T36" fmla="*/ 191 w 350"/>
                <a:gd name="T37" fmla="*/ 54 h 710"/>
                <a:gd name="T38" fmla="*/ 163 w 350"/>
                <a:gd name="T39" fmla="*/ 39 h 710"/>
                <a:gd name="T40" fmla="*/ 132 w 350"/>
                <a:gd name="T41" fmla="*/ 25 h 710"/>
                <a:gd name="T42" fmla="*/ 104 w 350"/>
                <a:gd name="T43" fmla="*/ 14 h 710"/>
                <a:gd name="T44" fmla="*/ 70 w 350"/>
                <a:gd name="T45" fmla="*/ 7 h 710"/>
                <a:gd name="T46" fmla="*/ 38 w 350"/>
                <a:gd name="T47" fmla="*/ 4 h 710"/>
                <a:gd name="T48" fmla="*/ 0 w 350"/>
                <a:gd name="T49" fmla="*/ 0 h 710"/>
                <a:gd name="T50" fmla="*/ 31 w 350"/>
                <a:gd name="T51" fmla="*/ 66 h 710"/>
                <a:gd name="T52" fmla="*/ 82 w 350"/>
                <a:gd name="T53" fmla="*/ 77 h 710"/>
                <a:gd name="T54" fmla="*/ 132 w 350"/>
                <a:gd name="T55" fmla="*/ 98 h 710"/>
                <a:gd name="T56" fmla="*/ 177 w 350"/>
                <a:gd name="T57" fmla="*/ 132 h 710"/>
                <a:gd name="T58" fmla="*/ 236 w 350"/>
                <a:gd name="T59" fmla="*/ 194 h 710"/>
                <a:gd name="T60" fmla="*/ 277 w 350"/>
                <a:gd name="T61" fmla="*/ 292 h 710"/>
                <a:gd name="T62" fmla="*/ 277 w 350"/>
                <a:gd name="T63" fmla="*/ 410 h 710"/>
                <a:gd name="T64" fmla="*/ 236 w 350"/>
                <a:gd name="T65" fmla="*/ 512 h 710"/>
                <a:gd name="T66" fmla="*/ 180 w 350"/>
                <a:gd name="T67" fmla="*/ 578 h 710"/>
                <a:gd name="T68" fmla="*/ 136 w 350"/>
                <a:gd name="T69" fmla="*/ 612 h 710"/>
                <a:gd name="T70" fmla="*/ 86 w 350"/>
                <a:gd name="T71" fmla="*/ 633 h 710"/>
                <a:gd name="T72" fmla="*/ 34 w 350"/>
                <a:gd name="T73" fmla="*/ 644 h 710"/>
                <a:gd name="T74" fmla="*/ 0 w 350"/>
                <a:gd name="T75" fmla="*/ 644 h 710"/>
                <a:gd name="T76" fmla="*/ 0 w 350"/>
                <a:gd name="T77" fmla="*/ 644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0" h="710">
                  <a:moveTo>
                    <a:pt x="0" y="644"/>
                  </a:moveTo>
                  <a:lnTo>
                    <a:pt x="0" y="710"/>
                  </a:lnTo>
                  <a:lnTo>
                    <a:pt x="20" y="710"/>
                  </a:lnTo>
                  <a:lnTo>
                    <a:pt x="38" y="706"/>
                  </a:lnTo>
                  <a:lnTo>
                    <a:pt x="56" y="703"/>
                  </a:lnTo>
                  <a:lnTo>
                    <a:pt x="73" y="699"/>
                  </a:lnTo>
                  <a:lnTo>
                    <a:pt x="90" y="695"/>
                  </a:lnTo>
                  <a:lnTo>
                    <a:pt x="107" y="692"/>
                  </a:lnTo>
                  <a:lnTo>
                    <a:pt x="122" y="688"/>
                  </a:lnTo>
                  <a:lnTo>
                    <a:pt x="139" y="681"/>
                  </a:lnTo>
                  <a:lnTo>
                    <a:pt x="156" y="674"/>
                  </a:lnTo>
                  <a:lnTo>
                    <a:pt x="173" y="663"/>
                  </a:lnTo>
                  <a:lnTo>
                    <a:pt x="188" y="653"/>
                  </a:lnTo>
                  <a:lnTo>
                    <a:pt x="202" y="640"/>
                  </a:lnTo>
                  <a:lnTo>
                    <a:pt x="218" y="629"/>
                  </a:lnTo>
                  <a:lnTo>
                    <a:pt x="232" y="619"/>
                  </a:lnTo>
                  <a:lnTo>
                    <a:pt x="246" y="608"/>
                  </a:lnTo>
                  <a:lnTo>
                    <a:pt x="257" y="594"/>
                  </a:lnTo>
                  <a:lnTo>
                    <a:pt x="280" y="567"/>
                  </a:lnTo>
                  <a:lnTo>
                    <a:pt x="298" y="542"/>
                  </a:lnTo>
                  <a:lnTo>
                    <a:pt x="313" y="512"/>
                  </a:lnTo>
                  <a:lnTo>
                    <a:pt x="327" y="483"/>
                  </a:lnTo>
                  <a:lnTo>
                    <a:pt x="337" y="449"/>
                  </a:lnTo>
                  <a:lnTo>
                    <a:pt x="346" y="417"/>
                  </a:lnTo>
                  <a:lnTo>
                    <a:pt x="350" y="383"/>
                  </a:lnTo>
                  <a:lnTo>
                    <a:pt x="350" y="351"/>
                  </a:lnTo>
                  <a:lnTo>
                    <a:pt x="346" y="314"/>
                  </a:lnTo>
                  <a:lnTo>
                    <a:pt x="343" y="278"/>
                  </a:lnTo>
                  <a:lnTo>
                    <a:pt x="334" y="244"/>
                  </a:lnTo>
                  <a:lnTo>
                    <a:pt x="323" y="216"/>
                  </a:lnTo>
                  <a:lnTo>
                    <a:pt x="309" y="182"/>
                  </a:lnTo>
                  <a:lnTo>
                    <a:pt x="291" y="153"/>
                  </a:lnTo>
                  <a:lnTo>
                    <a:pt x="268" y="128"/>
                  </a:lnTo>
                  <a:lnTo>
                    <a:pt x="243" y="98"/>
                  </a:lnTo>
                  <a:lnTo>
                    <a:pt x="232" y="87"/>
                  </a:lnTo>
                  <a:lnTo>
                    <a:pt x="218" y="77"/>
                  </a:lnTo>
                  <a:lnTo>
                    <a:pt x="202" y="66"/>
                  </a:lnTo>
                  <a:lnTo>
                    <a:pt x="191" y="54"/>
                  </a:lnTo>
                  <a:lnTo>
                    <a:pt x="177" y="46"/>
                  </a:lnTo>
                  <a:lnTo>
                    <a:pt x="163" y="39"/>
                  </a:lnTo>
                  <a:lnTo>
                    <a:pt x="148" y="32"/>
                  </a:lnTo>
                  <a:lnTo>
                    <a:pt x="132" y="25"/>
                  </a:lnTo>
                  <a:lnTo>
                    <a:pt x="118" y="21"/>
                  </a:lnTo>
                  <a:lnTo>
                    <a:pt x="104" y="14"/>
                  </a:lnTo>
                  <a:lnTo>
                    <a:pt x="86" y="11"/>
                  </a:lnTo>
                  <a:lnTo>
                    <a:pt x="70" y="7"/>
                  </a:lnTo>
                  <a:lnTo>
                    <a:pt x="52" y="4"/>
                  </a:lnTo>
                  <a:lnTo>
                    <a:pt x="38" y="4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31" y="66"/>
                  </a:lnTo>
                  <a:lnTo>
                    <a:pt x="56" y="70"/>
                  </a:lnTo>
                  <a:lnTo>
                    <a:pt x="82" y="77"/>
                  </a:lnTo>
                  <a:lnTo>
                    <a:pt x="107" y="87"/>
                  </a:lnTo>
                  <a:lnTo>
                    <a:pt x="132" y="98"/>
                  </a:lnTo>
                  <a:lnTo>
                    <a:pt x="156" y="112"/>
                  </a:lnTo>
                  <a:lnTo>
                    <a:pt x="177" y="132"/>
                  </a:lnTo>
                  <a:lnTo>
                    <a:pt x="198" y="150"/>
                  </a:lnTo>
                  <a:lnTo>
                    <a:pt x="236" y="194"/>
                  </a:lnTo>
                  <a:lnTo>
                    <a:pt x="261" y="241"/>
                  </a:lnTo>
                  <a:lnTo>
                    <a:pt x="277" y="292"/>
                  </a:lnTo>
                  <a:lnTo>
                    <a:pt x="280" y="348"/>
                  </a:lnTo>
                  <a:lnTo>
                    <a:pt x="277" y="410"/>
                  </a:lnTo>
                  <a:lnTo>
                    <a:pt x="261" y="465"/>
                  </a:lnTo>
                  <a:lnTo>
                    <a:pt x="236" y="512"/>
                  </a:lnTo>
                  <a:lnTo>
                    <a:pt x="198" y="560"/>
                  </a:lnTo>
                  <a:lnTo>
                    <a:pt x="180" y="578"/>
                  </a:lnTo>
                  <a:lnTo>
                    <a:pt x="159" y="597"/>
                  </a:lnTo>
                  <a:lnTo>
                    <a:pt x="136" y="612"/>
                  </a:lnTo>
                  <a:lnTo>
                    <a:pt x="111" y="622"/>
                  </a:lnTo>
                  <a:lnTo>
                    <a:pt x="86" y="633"/>
                  </a:lnTo>
                  <a:lnTo>
                    <a:pt x="59" y="640"/>
                  </a:lnTo>
                  <a:lnTo>
                    <a:pt x="34" y="644"/>
                  </a:lnTo>
                  <a:lnTo>
                    <a:pt x="4" y="644"/>
                  </a:lnTo>
                  <a:lnTo>
                    <a:pt x="0" y="644"/>
                  </a:lnTo>
                  <a:lnTo>
                    <a:pt x="0" y="644"/>
                  </a:lnTo>
                  <a:lnTo>
                    <a:pt x="0" y="644"/>
                  </a:lnTo>
                  <a:lnTo>
                    <a:pt x="0" y="644"/>
                  </a:lnTo>
                  <a:close/>
                </a:path>
              </a:pathLst>
            </a:cu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8" name="Freeform 36"/>
            <p:cNvSpPr>
              <a:spLocks/>
            </p:cNvSpPr>
            <p:nvPr/>
          </p:nvSpPr>
          <p:spPr bwMode="auto">
            <a:xfrm>
              <a:off x="4014788" y="1355725"/>
              <a:ext cx="552450" cy="1127125"/>
            </a:xfrm>
            <a:custGeom>
              <a:avLst/>
              <a:gdLst>
                <a:gd name="T0" fmla="*/ 348 w 348"/>
                <a:gd name="T1" fmla="*/ 0 h 710"/>
                <a:gd name="T2" fmla="*/ 348 w 348"/>
                <a:gd name="T3" fmla="*/ 0 h 710"/>
                <a:gd name="T4" fmla="*/ 348 w 348"/>
                <a:gd name="T5" fmla="*/ 0 h 710"/>
                <a:gd name="T6" fmla="*/ 313 w 348"/>
                <a:gd name="T7" fmla="*/ 0 h 710"/>
                <a:gd name="T8" fmla="*/ 279 w 348"/>
                <a:gd name="T9" fmla="*/ 7 h 710"/>
                <a:gd name="T10" fmla="*/ 247 w 348"/>
                <a:gd name="T11" fmla="*/ 14 h 710"/>
                <a:gd name="T12" fmla="*/ 216 w 348"/>
                <a:gd name="T13" fmla="*/ 25 h 710"/>
                <a:gd name="T14" fmla="*/ 188 w 348"/>
                <a:gd name="T15" fmla="*/ 39 h 710"/>
                <a:gd name="T16" fmla="*/ 157 w 348"/>
                <a:gd name="T17" fmla="*/ 54 h 710"/>
                <a:gd name="T18" fmla="*/ 132 w 348"/>
                <a:gd name="T19" fmla="*/ 77 h 710"/>
                <a:gd name="T20" fmla="*/ 108 w 348"/>
                <a:gd name="T21" fmla="*/ 98 h 710"/>
                <a:gd name="T22" fmla="*/ 63 w 348"/>
                <a:gd name="T23" fmla="*/ 150 h 710"/>
                <a:gd name="T24" fmla="*/ 25 w 348"/>
                <a:gd name="T25" fmla="*/ 216 h 710"/>
                <a:gd name="T26" fmla="*/ 8 w 348"/>
                <a:gd name="T27" fmla="*/ 282 h 710"/>
                <a:gd name="T28" fmla="*/ 0 w 348"/>
                <a:gd name="T29" fmla="*/ 351 h 710"/>
                <a:gd name="T30" fmla="*/ 8 w 348"/>
                <a:gd name="T31" fmla="*/ 424 h 710"/>
                <a:gd name="T32" fmla="*/ 56 w 348"/>
                <a:gd name="T33" fmla="*/ 549 h 710"/>
                <a:gd name="T34" fmla="*/ 125 w 348"/>
                <a:gd name="T35" fmla="*/ 629 h 710"/>
                <a:gd name="T36" fmla="*/ 184 w 348"/>
                <a:gd name="T37" fmla="*/ 670 h 710"/>
                <a:gd name="T38" fmla="*/ 243 w 348"/>
                <a:gd name="T39" fmla="*/ 695 h 710"/>
                <a:gd name="T40" fmla="*/ 309 w 348"/>
                <a:gd name="T41" fmla="*/ 710 h 710"/>
                <a:gd name="T42" fmla="*/ 348 w 348"/>
                <a:gd name="T43" fmla="*/ 710 h 710"/>
                <a:gd name="T44" fmla="*/ 348 w 348"/>
                <a:gd name="T45" fmla="*/ 710 h 710"/>
                <a:gd name="T46" fmla="*/ 348 w 348"/>
                <a:gd name="T47" fmla="*/ 644 h 710"/>
                <a:gd name="T48" fmla="*/ 293 w 348"/>
                <a:gd name="T49" fmla="*/ 640 h 710"/>
                <a:gd name="T50" fmla="*/ 243 w 348"/>
                <a:gd name="T51" fmla="*/ 622 h 710"/>
                <a:gd name="T52" fmla="*/ 195 w 348"/>
                <a:gd name="T53" fmla="*/ 597 h 710"/>
                <a:gd name="T54" fmla="*/ 154 w 348"/>
                <a:gd name="T55" fmla="*/ 560 h 710"/>
                <a:gd name="T56" fmla="*/ 91 w 348"/>
                <a:gd name="T57" fmla="*/ 465 h 710"/>
                <a:gd name="T58" fmla="*/ 70 w 348"/>
                <a:gd name="T59" fmla="*/ 351 h 710"/>
                <a:gd name="T60" fmla="*/ 74 w 348"/>
                <a:gd name="T61" fmla="*/ 321 h 710"/>
                <a:gd name="T62" fmla="*/ 88 w 348"/>
                <a:gd name="T63" fmla="*/ 260 h 710"/>
                <a:gd name="T64" fmla="*/ 115 w 348"/>
                <a:gd name="T65" fmla="*/ 202 h 710"/>
                <a:gd name="T66" fmla="*/ 154 w 348"/>
                <a:gd name="T67" fmla="*/ 150 h 710"/>
                <a:gd name="T68" fmla="*/ 195 w 348"/>
                <a:gd name="T69" fmla="*/ 112 h 710"/>
                <a:gd name="T70" fmla="*/ 236 w 348"/>
                <a:gd name="T71" fmla="*/ 91 h 710"/>
                <a:gd name="T72" fmla="*/ 279 w 348"/>
                <a:gd name="T73" fmla="*/ 73 h 710"/>
                <a:gd name="T74" fmla="*/ 323 w 348"/>
                <a:gd name="T75" fmla="*/ 66 h 710"/>
                <a:gd name="T76" fmla="*/ 348 w 348"/>
                <a:gd name="T77" fmla="*/ 66 h 710"/>
                <a:gd name="T78" fmla="*/ 348 w 348"/>
                <a:gd name="T79" fmla="*/ 66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48" h="710">
                  <a:moveTo>
                    <a:pt x="348" y="66"/>
                  </a:moveTo>
                  <a:lnTo>
                    <a:pt x="348" y="0"/>
                  </a:lnTo>
                  <a:lnTo>
                    <a:pt x="348" y="0"/>
                  </a:lnTo>
                  <a:lnTo>
                    <a:pt x="348" y="0"/>
                  </a:lnTo>
                  <a:lnTo>
                    <a:pt x="348" y="0"/>
                  </a:lnTo>
                  <a:lnTo>
                    <a:pt x="348" y="0"/>
                  </a:lnTo>
                  <a:lnTo>
                    <a:pt x="330" y="0"/>
                  </a:lnTo>
                  <a:lnTo>
                    <a:pt x="313" y="0"/>
                  </a:lnTo>
                  <a:lnTo>
                    <a:pt x="298" y="4"/>
                  </a:lnTo>
                  <a:lnTo>
                    <a:pt x="279" y="7"/>
                  </a:lnTo>
                  <a:lnTo>
                    <a:pt x="264" y="11"/>
                  </a:lnTo>
                  <a:lnTo>
                    <a:pt x="247" y="14"/>
                  </a:lnTo>
                  <a:lnTo>
                    <a:pt x="232" y="18"/>
                  </a:lnTo>
                  <a:lnTo>
                    <a:pt x="216" y="25"/>
                  </a:lnTo>
                  <a:lnTo>
                    <a:pt x="202" y="32"/>
                  </a:lnTo>
                  <a:lnTo>
                    <a:pt x="188" y="39"/>
                  </a:lnTo>
                  <a:lnTo>
                    <a:pt x="174" y="46"/>
                  </a:lnTo>
                  <a:lnTo>
                    <a:pt x="157" y="54"/>
                  </a:lnTo>
                  <a:lnTo>
                    <a:pt x="147" y="66"/>
                  </a:lnTo>
                  <a:lnTo>
                    <a:pt x="132" y="77"/>
                  </a:lnTo>
                  <a:lnTo>
                    <a:pt x="118" y="87"/>
                  </a:lnTo>
                  <a:lnTo>
                    <a:pt x="108" y="98"/>
                  </a:lnTo>
                  <a:lnTo>
                    <a:pt x="81" y="123"/>
                  </a:lnTo>
                  <a:lnTo>
                    <a:pt x="63" y="150"/>
                  </a:lnTo>
                  <a:lnTo>
                    <a:pt x="41" y="182"/>
                  </a:lnTo>
                  <a:lnTo>
                    <a:pt x="25" y="216"/>
                  </a:lnTo>
                  <a:lnTo>
                    <a:pt x="15" y="248"/>
                  </a:lnTo>
                  <a:lnTo>
                    <a:pt x="8" y="282"/>
                  </a:lnTo>
                  <a:lnTo>
                    <a:pt x="4" y="314"/>
                  </a:lnTo>
                  <a:lnTo>
                    <a:pt x="0" y="351"/>
                  </a:lnTo>
                  <a:lnTo>
                    <a:pt x="0" y="351"/>
                  </a:lnTo>
                  <a:lnTo>
                    <a:pt x="8" y="424"/>
                  </a:lnTo>
                  <a:lnTo>
                    <a:pt x="25" y="490"/>
                  </a:lnTo>
                  <a:lnTo>
                    <a:pt x="56" y="549"/>
                  </a:lnTo>
                  <a:lnTo>
                    <a:pt x="100" y="604"/>
                  </a:lnTo>
                  <a:lnTo>
                    <a:pt x="125" y="629"/>
                  </a:lnTo>
                  <a:lnTo>
                    <a:pt x="154" y="653"/>
                  </a:lnTo>
                  <a:lnTo>
                    <a:pt x="184" y="670"/>
                  </a:lnTo>
                  <a:lnTo>
                    <a:pt x="213" y="685"/>
                  </a:lnTo>
                  <a:lnTo>
                    <a:pt x="243" y="695"/>
                  </a:lnTo>
                  <a:lnTo>
                    <a:pt x="275" y="703"/>
                  </a:lnTo>
                  <a:lnTo>
                    <a:pt x="309" y="710"/>
                  </a:lnTo>
                  <a:lnTo>
                    <a:pt x="345" y="710"/>
                  </a:lnTo>
                  <a:lnTo>
                    <a:pt x="348" y="710"/>
                  </a:lnTo>
                  <a:lnTo>
                    <a:pt x="348" y="710"/>
                  </a:lnTo>
                  <a:lnTo>
                    <a:pt x="348" y="710"/>
                  </a:lnTo>
                  <a:lnTo>
                    <a:pt x="348" y="710"/>
                  </a:lnTo>
                  <a:lnTo>
                    <a:pt x="348" y="644"/>
                  </a:lnTo>
                  <a:lnTo>
                    <a:pt x="320" y="644"/>
                  </a:lnTo>
                  <a:lnTo>
                    <a:pt x="293" y="640"/>
                  </a:lnTo>
                  <a:lnTo>
                    <a:pt x="268" y="633"/>
                  </a:lnTo>
                  <a:lnTo>
                    <a:pt x="243" y="622"/>
                  </a:lnTo>
                  <a:lnTo>
                    <a:pt x="216" y="612"/>
                  </a:lnTo>
                  <a:lnTo>
                    <a:pt x="195" y="597"/>
                  </a:lnTo>
                  <a:lnTo>
                    <a:pt x="174" y="578"/>
                  </a:lnTo>
                  <a:lnTo>
                    <a:pt x="154" y="560"/>
                  </a:lnTo>
                  <a:lnTo>
                    <a:pt x="118" y="515"/>
                  </a:lnTo>
                  <a:lnTo>
                    <a:pt x="91" y="465"/>
                  </a:lnTo>
                  <a:lnTo>
                    <a:pt x="74" y="410"/>
                  </a:lnTo>
                  <a:lnTo>
                    <a:pt x="70" y="351"/>
                  </a:lnTo>
                  <a:lnTo>
                    <a:pt x="70" y="351"/>
                  </a:lnTo>
                  <a:lnTo>
                    <a:pt x="74" y="321"/>
                  </a:lnTo>
                  <a:lnTo>
                    <a:pt x="77" y="289"/>
                  </a:lnTo>
                  <a:lnTo>
                    <a:pt x="88" y="260"/>
                  </a:lnTo>
                  <a:lnTo>
                    <a:pt x="100" y="230"/>
                  </a:lnTo>
                  <a:lnTo>
                    <a:pt x="115" y="202"/>
                  </a:lnTo>
                  <a:lnTo>
                    <a:pt x="132" y="175"/>
                  </a:lnTo>
                  <a:lnTo>
                    <a:pt x="154" y="150"/>
                  </a:lnTo>
                  <a:lnTo>
                    <a:pt x="177" y="123"/>
                  </a:lnTo>
                  <a:lnTo>
                    <a:pt x="195" y="112"/>
                  </a:lnTo>
                  <a:lnTo>
                    <a:pt x="213" y="102"/>
                  </a:lnTo>
                  <a:lnTo>
                    <a:pt x="236" y="91"/>
                  </a:lnTo>
                  <a:lnTo>
                    <a:pt x="257" y="80"/>
                  </a:lnTo>
                  <a:lnTo>
                    <a:pt x="279" y="73"/>
                  </a:lnTo>
                  <a:lnTo>
                    <a:pt x="302" y="70"/>
                  </a:lnTo>
                  <a:lnTo>
                    <a:pt x="323" y="66"/>
                  </a:lnTo>
                  <a:lnTo>
                    <a:pt x="345" y="66"/>
                  </a:lnTo>
                  <a:lnTo>
                    <a:pt x="348" y="66"/>
                  </a:lnTo>
                  <a:lnTo>
                    <a:pt x="348" y="66"/>
                  </a:lnTo>
                  <a:lnTo>
                    <a:pt x="348" y="66"/>
                  </a:lnTo>
                  <a:lnTo>
                    <a:pt x="348" y="66"/>
                  </a:lnTo>
                  <a:close/>
                </a:path>
              </a:pathLst>
            </a:cu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9" name="Freeform 37"/>
            <p:cNvSpPr>
              <a:spLocks/>
            </p:cNvSpPr>
            <p:nvPr/>
          </p:nvSpPr>
          <p:spPr bwMode="auto">
            <a:xfrm>
              <a:off x="3078163" y="1377950"/>
              <a:ext cx="798513" cy="1081088"/>
            </a:xfrm>
            <a:custGeom>
              <a:avLst/>
              <a:gdLst>
                <a:gd name="T0" fmla="*/ 289 w 503"/>
                <a:gd name="T1" fmla="*/ 425 h 681"/>
                <a:gd name="T2" fmla="*/ 289 w 503"/>
                <a:gd name="T3" fmla="*/ 681 h 681"/>
                <a:gd name="T4" fmla="*/ 219 w 503"/>
                <a:gd name="T5" fmla="*/ 681 h 681"/>
                <a:gd name="T6" fmla="*/ 219 w 503"/>
                <a:gd name="T7" fmla="*/ 425 h 681"/>
                <a:gd name="T8" fmla="*/ 0 w 503"/>
                <a:gd name="T9" fmla="*/ 0 h 681"/>
                <a:gd name="T10" fmla="*/ 77 w 503"/>
                <a:gd name="T11" fmla="*/ 0 h 681"/>
                <a:gd name="T12" fmla="*/ 253 w 503"/>
                <a:gd name="T13" fmla="*/ 352 h 681"/>
                <a:gd name="T14" fmla="*/ 430 w 503"/>
                <a:gd name="T15" fmla="*/ 0 h 681"/>
                <a:gd name="T16" fmla="*/ 503 w 503"/>
                <a:gd name="T17" fmla="*/ 0 h 681"/>
                <a:gd name="T18" fmla="*/ 289 w 503"/>
                <a:gd name="T19" fmla="*/ 425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3" h="681">
                  <a:moveTo>
                    <a:pt x="289" y="425"/>
                  </a:moveTo>
                  <a:lnTo>
                    <a:pt x="289" y="681"/>
                  </a:lnTo>
                  <a:lnTo>
                    <a:pt x="219" y="681"/>
                  </a:lnTo>
                  <a:lnTo>
                    <a:pt x="219" y="425"/>
                  </a:lnTo>
                  <a:lnTo>
                    <a:pt x="0" y="0"/>
                  </a:lnTo>
                  <a:lnTo>
                    <a:pt x="77" y="0"/>
                  </a:lnTo>
                  <a:lnTo>
                    <a:pt x="253" y="352"/>
                  </a:lnTo>
                  <a:lnTo>
                    <a:pt x="430" y="0"/>
                  </a:lnTo>
                  <a:lnTo>
                    <a:pt x="503" y="0"/>
                  </a:lnTo>
                  <a:lnTo>
                    <a:pt x="289" y="425"/>
                  </a:lnTo>
                  <a:close/>
                </a:path>
              </a:pathLst>
            </a:cu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中庸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美國南方小鎮</Template>
  <TotalTime>259</TotalTime>
  <Words>180</Words>
  <Application>Microsoft Office PowerPoint</Application>
  <PresentationFormat>如螢幕大小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Office 佈景主題</vt:lpstr>
      <vt:lpstr>從悠遊卡看RFID應用</vt:lpstr>
      <vt:lpstr>目錄</vt:lpstr>
      <vt:lpstr>前言 </vt:lpstr>
      <vt:lpstr>RFID運作原理 </vt:lpstr>
      <vt:lpstr>RFID標籤的分類 </vt:lpstr>
      <vt:lpstr>常見的應用</vt:lpstr>
      <vt:lpstr>Q &amp; A</vt:lpstr>
      <vt:lpstr>謝謝您的參與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從悠遊卡看RFID應用</dc:title>
  <dc:creator>Administrator</dc:creator>
  <cp:lastModifiedBy>e052</cp:lastModifiedBy>
  <cp:revision>41</cp:revision>
  <dcterms:created xsi:type="dcterms:W3CDTF">2010-09-09T06:00:18Z</dcterms:created>
  <dcterms:modified xsi:type="dcterms:W3CDTF">2012-11-02T09:35:46Z</dcterms:modified>
</cp:coreProperties>
</file>